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075CED-31E4-4A7B-BE01-3C8B17F562C4}" v="673" dt="2022-09-19T03:06:39.6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9C414B-F73C-4934-A0F4-796736B44CFE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70F1234-4549-408B-86DB-8C1AA5F31EE4}">
      <dgm:prSet/>
      <dgm:spPr/>
      <dgm:t>
        <a:bodyPr/>
        <a:lstStyle/>
        <a:p>
          <a:r>
            <a:rPr lang="en-US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GABRIEL DE SOUZA SANTOS</a:t>
          </a:r>
        </a:p>
      </dgm:t>
    </dgm:pt>
    <dgm:pt modelId="{C17C9190-323A-489B-94FF-C836363B5B5A}" type="parTrans" cxnId="{33E54C9A-DF24-4D91-91CE-46DDA21E555F}">
      <dgm:prSet/>
      <dgm:spPr/>
      <dgm:t>
        <a:bodyPr/>
        <a:lstStyle/>
        <a:p>
          <a:endParaRPr lang="en-US"/>
        </a:p>
      </dgm:t>
    </dgm:pt>
    <dgm:pt modelId="{951A2700-83D9-4103-8FCA-FBEB89CF7C27}" type="sibTrans" cxnId="{33E54C9A-DF24-4D91-91CE-46DDA21E555F}">
      <dgm:prSet/>
      <dgm:spPr/>
      <dgm:t>
        <a:bodyPr/>
        <a:lstStyle/>
        <a:p>
          <a:endParaRPr lang="en-US"/>
        </a:p>
      </dgm:t>
    </dgm:pt>
    <dgm:pt modelId="{D60B6775-C77B-4464-8262-1291EF1B5D8C}">
      <dgm:prSet/>
      <dgm:spPr/>
      <dgm:t>
        <a:bodyPr/>
        <a:lstStyle/>
        <a:p>
          <a:r>
            <a:rPr lang="en-US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GUILHERME HENRIQUE DAROZ</a:t>
          </a:r>
        </a:p>
      </dgm:t>
    </dgm:pt>
    <dgm:pt modelId="{EF538788-5E61-4176-97BE-B408D5D1880C}" type="parTrans" cxnId="{3C1FCBCC-867D-400D-ADF3-2E836657D30D}">
      <dgm:prSet/>
      <dgm:spPr/>
      <dgm:t>
        <a:bodyPr/>
        <a:lstStyle/>
        <a:p>
          <a:endParaRPr lang="en-US"/>
        </a:p>
      </dgm:t>
    </dgm:pt>
    <dgm:pt modelId="{2E9BFDE0-33D4-4F2E-A518-70E3991ABDDE}" type="sibTrans" cxnId="{3C1FCBCC-867D-400D-ADF3-2E836657D30D}">
      <dgm:prSet/>
      <dgm:spPr/>
      <dgm:t>
        <a:bodyPr/>
        <a:lstStyle/>
        <a:p>
          <a:endParaRPr lang="en-US"/>
        </a:p>
      </dgm:t>
    </dgm:pt>
    <dgm:pt modelId="{5F7F87E3-7912-4B07-83EE-14F8F59DD0C4}">
      <dgm:prSet/>
      <dgm:spPr/>
      <dgm:t>
        <a:bodyPr/>
        <a:lstStyle/>
        <a:p>
          <a:r>
            <a:rPr lang="en-US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KAUAN MODONEZ ALVES</a:t>
          </a:r>
        </a:p>
      </dgm:t>
    </dgm:pt>
    <dgm:pt modelId="{2E7F70A1-588D-4EBA-8022-6995FE03444D}" type="parTrans" cxnId="{465672E0-6B93-4DAD-A41C-06DAD7BDCA4C}">
      <dgm:prSet/>
      <dgm:spPr/>
      <dgm:t>
        <a:bodyPr/>
        <a:lstStyle/>
        <a:p>
          <a:endParaRPr lang="en-US"/>
        </a:p>
      </dgm:t>
    </dgm:pt>
    <dgm:pt modelId="{87881AB2-30BE-4498-8B9B-696195F31EC3}" type="sibTrans" cxnId="{465672E0-6B93-4DAD-A41C-06DAD7BDCA4C}">
      <dgm:prSet/>
      <dgm:spPr/>
      <dgm:t>
        <a:bodyPr/>
        <a:lstStyle/>
        <a:p>
          <a:endParaRPr lang="en-US"/>
        </a:p>
      </dgm:t>
    </dgm:pt>
    <dgm:pt modelId="{C611B593-9503-4417-9F9C-D5D1EFF06E2B}">
      <dgm:prSet/>
      <dgm:spPr/>
      <dgm:t>
        <a:bodyPr/>
        <a:lstStyle/>
        <a:p>
          <a:r>
            <a:rPr lang="en-US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LUÍS ARTUR FAUSTINONI RIBEIRO</a:t>
          </a:r>
        </a:p>
      </dgm:t>
    </dgm:pt>
    <dgm:pt modelId="{1AC7F783-8E18-4E43-B78C-615037F118F6}" type="parTrans" cxnId="{63C33651-EFE0-4905-B3E2-0D27ECB7DC05}">
      <dgm:prSet/>
      <dgm:spPr/>
      <dgm:t>
        <a:bodyPr/>
        <a:lstStyle/>
        <a:p>
          <a:endParaRPr lang="en-US"/>
        </a:p>
      </dgm:t>
    </dgm:pt>
    <dgm:pt modelId="{DB43F443-CA28-4DE5-A3E1-3C152D73FF07}" type="sibTrans" cxnId="{63C33651-EFE0-4905-B3E2-0D27ECB7DC05}">
      <dgm:prSet/>
      <dgm:spPr/>
      <dgm:t>
        <a:bodyPr/>
        <a:lstStyle/>
        <a:p>
          <a:endParaRPr lang="en-US"/>
        </a:p>
      </dgm:t>
    </dgm:pt>
    <dgm:pt modelId="{3F35C257-D4D2-4BF8-8965-55FF5E8A1B05}">
      <dgm:prSet/>
      <dgm:spPr/>
      <dgm:t>
        <a:bodyPr/>
        <a:lstStyle/>
        <a:p>
          <a:r>
            <a:rPr lang="en-US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PEDRO LUCAS APARECIDO SILVA</a:t>
          </a:r>
        </a:p>
      </dgm:t>
    </dgm:pt>
    <dgm:pt modelId="{30A6DED0-5578-49B4-84A0-2D685D816355}" type="parTrans" cxnId="{9BC379A9-16A8-4F20-92BB-9051795BD421}">
      <dgm:prSet/>
      <dgm:spPr/>
      <dgm:t>
        <a:bodyPr/>
        <a:lstStyle/>
        <a:p>
          <a:endParaRPr lang="en-US"/>
        </a:p>
      </dgm:t>
    </dgm:pt>
    <dgm:pt modelId="{F04A9EED-95E6-42D2-9377-0D49546AAAEB}" type="sibTrans" cxnId="{9BC379A9-16A8-4F20-92BB-9051795BD421}">
      <dgm:prSet/>
      <dgm:spPr/>
      <dgm:t>
        <a:bodyPr/>
        <a:lstStyle/>
        <a:p>
          <a:endParaRPr lang="en-US"/>
        </a:p>
      </dgm:t>
    </dgm:pt>
    <dgm:pt modelId="{2A2B4F2A-226D-4527-BC04-2E786F949DF3}" type="pres">
      <dgm:prSet presAssocID="{EA9C414B-F73C-4934-A0F4-796736B44CFE}" presName="linear" presStyleCnt="0">
        <dgm:presLayoutVars>
          <dgm:animLvl val="lvl"/>
          <dgm:resizeHandles val="exact"/>
        </dgm:presLayoutVars>
      </dgm:prSet>
      <dgm:spPr/>
    </dgm:pt>
    <dgm:pt modelId="{22D8D519-2206-4A27-8EBC-7F223D94EA7A}" type="pres">
      <dgm:prSet presAssocID="{770F1234-4549-408B-86DB-8C1AA5F31EE4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B0247EC-A140-411F-B307-FE2C996BDD05}" type="pres">
      <dgm:prSet presAssocID="{951A2700-83D9-4103-8FCA-FBEB89CF7C27}" presName="spacer" presStyleCnt="0"/>
      <dgm:spPr/>
    </dgm:pt>
    <dgm:pt modelId="{65140879-4D52-42A7-BE1E-5ED3F47BE359}" type="pres">
      <dgm:prSet presAssocID="{D60B6775-C77B-4464-8262-1291EF1B5D8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88E4F97-4ABF-4145-AB1D-EE562092CCD8}" type="pres">
      <dgm:prSet presAssocID="{2E9BFDE0-33D4-4F2E-A518-70E3991ABDDE}" presName="spacer" presStyleCnt="0"/>
      <dgm:spPr/>
    </dgm:pt>
    <dgm:pt modelId="{448A40F3-EFC6-40FD-8C04-CE6679F50671}" type="pres">
      <dgm:prSet presAssocID="{5F7F87E3-7912-4B07-83EE-14F8F59DD0C4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B126578-E5EE-4D70-A256-D2C0B1E0FB99}" type="pres">
      <dgm:prSet presAssocID="{87881AB2-30BE-4498-8B9B-696195F31EC3}" presName="spacer" presStyleCnt="0"/>
      <dgm:spPr/>
    </dgm:pt>
    <dgm:pt modelId="{09E4BC42-6F55-4BAD-BABD-F8C31CF022AE}" type="pres">
      <dgm:prSet presAssocID="{C611B593-9503-4417-9F9C-D5D1EFF06E2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F3F58E8-187E-419E-A449-3D55C85D7F5B}" type="pres">
      <dgm:prSet presAssocID="{DB43F443-CA28-4DE5-A3E1-3C152D73FF07}" presName="spacer" presStyleCnt="0"/>
      <dgm:spPr/>
    </dgm:pt>
    <dgm:pt modelId="{43C7AE90-94CC-4693-916B-7472C60866D8}" type="pres">
      <dgm:prSet presAssocID="{3F35C257-D4D2-4BF8-8965-55FF5E8A1B05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63C33651-EFE0-4905-B3E2-0D27ECB7DC05}" srcId="{EA9C414B-F73C-4934-A0F4-796736B44CFE}" destId="{C611B593-9503-4417-9F9C-D5D1EFF06E2B}" srcOrd="3" destOrd="0" parTransId="{1AC7F783-8E18-4E43-B78C-615037F118F6}" sibTransId="{DB43F443-CA28-4DE5-A3E1-3C152D73FF07}"/>
    <dgm:cxn modelId="{167AAB52-9990-4EE9-8317-213E054D33BD}" type="presOf" srcId="{C611B593-9503-4417-9F9C-D5D1EFF06E2B}" destId="{09E4BC42-6F55-4BAD-BABD-F8C31CF022AE}" srcOrd="0" destOrd="0" presId="urn:microsoft.com/office/officeart/2005/8/layout/vList2"/>
    <dgm:cxn modelId="{96F0B97A-0BC8-485F-BF22-0E6C010842A1}" type="presOf" srcId="{5F7F87E3-7912-4B07-83EE-14F8F59DD0C4}" destId="{448A40F3-EFC6-40FD-8C04-CE6679F50671}" srcOrd="0" destOrd="0" presId="urn:microsoft.com/office/officeart/2005/8/layout/vList2"/>
    <dgm:cxn modelId="{33E54C9A-DF24-4D91-91CE-46DDA21E555F}" srcId="{EA9C414B-F73C-4934-A0F4-796736B44CFE}" destId="{770F1234-4549-408B-86DB-8C1AA5F31EE4}" srcOrd="0" destOrd="0" parTransId="{C17C9190-323A-489B-94FF-C836363B5B5A}" sibTransId="{951A2700-83D9-4103-8FCA-FBEB89CF7C27}"/>
    <dgm:cxn modelId="{8C4148A1-F182-4071-A072-490A72E1A933}" type="presOf" srcId="{770F1234-4549-408B-86DB-8C1AA5F31EE4}" destId="{22D8D519-2206-4A27-8EBC-7F223D94EA7A}" srcOrd="0" destOrd="0" presId="urn:microsoft.com/office/officeart/2005/8/layout/vList2"/>
    <dgm:cxn modelId="{9BC379A9-16A8-4F20-92BB-9051795BD421}" srcId="{EA9C414B-F73C-4934-A0F4-796736B44CFE}" destId="{3F35C257-D4D2-4BF8-8965-55FF5E8A1B05}" srcOrd="4" destOrd="0" parTransId="{30A6DED0-5578-49B4-84A0-2D685D816355}" sibTransId="{F04A9EED-95E6-42D2-9377-0D49546AAAEB}"/>
    <dgm:cxn modelId="{3C1FCBCC-867D-400D-ADF3-2E836657D30D}" srcId="{EA9C414B-F73C-4934-A0F4-796736B44CFE}" destId="{D60B6775-C77B-4464-8262-1291EF1B5D8C}" srcOrd="1" destOrd="0" parTransId="{EF538788-5E61-4176-97BE-B408D5D1880C}" sibTransId="{2E9BFDE0-33D4-4F2E-A518-70E3991ABDDE}"/>
    <dgm:cxn modelId="{3F517AD3-06DB-4AFB-9CEC-CCD9EB3CF73C}" type="presOf" srcId="{3F35C257-D4D2-4BF8-8965-55FF5E8A1B05}" destId="{43C7AE90-94CC-4693-916B-7472C60866D8}" srcOrd="0" destOrd="0" presId="urn:microsoft.com/office/officeart/2005/8/layout/vList2"/>
    <dgm:cxn modelId="{465672E0-6B93-4DAD-A41C-06DAD7BDCA4C}" srcId="{EA9C414B-F73C-4934-A0F4-796736B44CFE}" destId="{5F7F87E3-7912-4B07-83EE-14F8F59DD0C4}" srcOrd="2" destOrd="0" parTransId="{2E7F70A1-588D-4EBA-8022-6995FE03444D}" sibTransId="{87881AB2-30BE-4498-8B9B-696195F31EC3}"/>
    <dgm:cxn modelId="{92461FE5-5C1A-4250-91B9-087FAD808286}" type="presOf" srcId="{D60B6775-C77B-4464-8262-1291EF1B5D8C}" destId="{65140879-4D52-42A7-BE1E-5ED3F47BE359}" srcOrd="0" destOrd="0" presId="urn:microsoft.com/office/officeart/2005/8/layout/vList2"/>
    <dgm:cxn modelId="{28A70EF5-EC76-4CDE-BE19-213F01552DDA}" type="presOf" srcId="{EA9C414B-F73C-4934-A0F4-796736B44CFE}" destId="{2A2B4F2A-226D-4527-BC04-2E786F949DF3}" srcOrd="0" destOrd="0" presId="urn:microsoft.com/office/officeart/2005/8/layout/vList2"/>
    <dgm:cxn modelId="{6FEC7D11-5F84-48C8-9040-C3E68C453D9D}" type="presParOf" srcId="{2A2B4F2A-226D-4527-BC04-2E786F949DF3}" destId="{22D8D519-2206-4A27-8EBC-7F223D94EA7A}" srcOrd="0" destOrd="0" presId="urn:microsoft.com/office/officeart/2005/8/layout/vList2"/>
    <dgm:cxn modelId="{84FD802D-D3B1-4D7C-8C37-4825C0B096EF}" type="presParOf" srcId="{2A2B4F2A-226D-4527-BC04-2E786F949DF3}" destId="{3B0247EC-A140-411F-B307-FE2C996BDD05}" srcOrd="1" destOrd="0" presId="urn:microsoft.com/office/officeart/2005/8/layout/vList2"/>
    <dgm:cxn modelId="{EEDC200F-40CF-455C-A7C8-5E6A142287C0}" type="presParOf" srcId="{2A2B4F2A-226D-4527-BC04-2E786F949DF3}" destId="{65140879-4D52-42A7-BE1E-5ED3F47BE359}" srcOrd="2" destOrd="0" presId="urn:microsoft.com/office/officeart/2005/8/layout/vList2"/>
    <dgm:cxn modelId="{6F67B93F-5627-42CE-A3E1-26ECE1EA5D25}" type="presParOf" srcId="{2A2B4F2A-226D-4527-BC04-2E786F949DF3}" destId="{B88E4F97-4ABF-4145-AB1D-EE562092CCD8}" srcOrd="3" destOrd="0" presId="urn:microsoft.com/office/officeart/2005/8/layout/vList2"/>
    <dgm:cxn modelId="{A85E3BCD-0982-4A78-8E66-B15C7CDFCEF4}" type="presParOf" srcId="{2A2B4F2A-226D-4527-BC04-2E786F949DF3}" destId="{448A40F3-EFC6-40FD-8C04-CE6679F50671}" srcOrd="4" destOrd="0" presId="urn:microsoft.com/office/officeart/2005/8/layout/vList2"/>
    <dgm:cxn modelId="{C7B0C324-47D9-468E-BA9E-BAB2C0C6610D}" type="presParOf" srcId="{2A2B4F2A-226D-4527-BC04-2E786F949DF3}" destId="{1B126578-E5EE-4D70-A256-D2C0B1E0FB99}" srcOrd="5" destOrd="0" presId="urn:microsoft.com/office/officeart/2005/8/layout/vList2"/>
    <dgm:cxn modelId="{91E6D39B-8387-4D29-99DF-3CD6FB957867}" type="presParOf" srcId="{2A2B4F2A-226D-4527-BC04-2E786F949DF3}" destId="{09E4BC42-6F55-4BAD-BABD-F8C31CF022AE}" srcOrd="6" destOrd="0" presId="urn:microsoft.com/office/officeart/2005/8/layout/vList2"/>
    <dgm:cxn modelId="{C870530F-3024-4A14-8E27-DFD7752E9924}" type="presParOf" srcId="{2A2B4F2A-226D-4527-BC04-2E786F949DF3}" destId="{FF3F58E8-187E-419E-A449-3D55C85D7F5B}" srcOrd="7" destOrd="0" presId="urn:microsoft.com/office/officeart/2005/8/layout/vList2"/>
    <dgm:cxn modelId="{1678B524-9C29-4C00-A66D-1B10577C34DF}" type="presParOf" srcId="{2A2B4F2A-226D-4527-BC04-2E786F949DF3}" destId="{43C7AE90-94CC-4693-916B-7472C60866D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D8D519-2206-4A27-8EBC-7F223D94EA7A}">
      <dsp:nvSpPr>
        <dsp:cNvPr id="0" name=""/>
        <dsp:cNvSpPr/>
      </dsp:nvSpPr>
      <dsp:spPr>
        <a:xfrm>
          <a:off x="0" y="117530"/>
          <a:ext cx="6111297" cy="79150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GABRIEL DE SOUZA SANTOS</a:t>
          </a:r>
        </a:p>
      </dsp:txBody>
      <dsp:txXfrm>
        <a:off x="38638" y="156168"/>
        <a:ext cx="6034021" cy="714229"/>
      </dsp:txXfrm>
    </dsp:sp>
    <dsp:sp modelId="{65140879-4D52-42A7-BE1E-5ED3F47BE359}">
      <dsp:nvSpPr>
        <dsp:cNvPr id="0" name=""/>
        <dsp:cNvSpPr/>
      </dsp:nvSpPr>
      <dsp:spPr>
        <a:xfrm>
          <a:off x="0" y="1004076"/>
          <a:ext cx="6111297" cy="7915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GUILHERME HENRIQUE DAROZ</a:t>
          </a:r>
        </a:p>
      </dsp:txBody>
      <dsp:txXfrm>
        <a:off x="38638" y="1042714"/>
        <a:ext cx="6034021" cy="714229"/>
      </dsp:txXfrm>
    </dsp:sp>
    <dsp:sp modelId="{448A40F3-EFC6-40FD-8C04-CE6679F50671}">
      <dsp:nvSpPr>
        <dsp:cNvPr id="0" name=""/>
        <dsp:cNvSpPr/>
      </dsp:nvSpPr>
      <dsp:spPr>
        <a:xfrm>
          <a:off x="0" y="1890621"/>
          <a:ext cx="6111297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KAUAN MODONEZ ALVES</a:t>
          </a:r>
        </a:p>
      </dsp:txBody>
      <dsp:txXfrm>
        <a:off x="38638" y="1929259"/>
        <a:ext cx="6034021" cy="714229"/>
      </dsp:txXfrm>
    </dsp:sp>
    <dsp:sp modelId="{09E4BC42-6F55-4BAD-BABD-F8C31CF022AE}">
      <dsp:nvSpPr>
        <dsp:cNvPr id="0" name=""/>
        <dsp:cNvSpPr/>
      </dsp:nvSpPr>
      <dsp:spPr>
        <a:xfrm>
          <a:off x="0" y="2777166"/>
          <a:ext cx="6111297" cy="79150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LUÍS ARTUR FAUSTINONI RIBEIRO</a:t>
          </a:r>
        </a:p>
      </dsp:txBody>
      <dsp:txXfrm>
        <a:off x="38638" y="2815804"/>
        <a:ext cx="6034021" cy="714229"/>
      </dsp:txXfrm>
    </dsp:sp>
    <dsp:sp modelId="{43C7AE90-94CC-4693-916B-7472C60866D8}">
      <dsp:nvSpPr>
        <dsp:cNvPr id="0" name=""/>
        <dsp:cNvSpPr/>
      </dsp:nvSpPr>
      <dsp:spPr>
        <a:xfrm>
          <a:off x="0" y="3663711"/>
          <a:ext cx="6111297" cy="79150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rgbClr val="C00000"/>
              </a:solidFill>
              <a:latin typeface="Calibri Light"/>
              <a:ea typeface="Calibri Light"/>
              <a:cs typeface="Calibri Light"/>
            </a:rPr>
            <a:t>PEDRO LUCAS APARECIDO SILVA</a:t>
          </a:r>
        </a:p>
      </dsp:txBody>
      <dsp:txXfrm>
        <a:off x="38638" y="3702349"/>
        <a:ext cx="6034021" cy="714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balex.org/SCIplanet/en/Article/Details?id=13706#:~:text=There%20are%20two%20forces%20acting,the%20net%20force%20equals%20zero" TargetMode="External"/><Relationship Id="rId2" Type="http://schemas.openxmlformats.org/officeDocument/2006/relationships/hyperlink" Target="https://conceptfirst.com.sg/physics-in-transportation/#:~:text=Cars%20rely%20on%20the%20laws,the%20direction%20of%20the%20ca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hk9Oy3rXNno" TargetMode="External"/><Relationship Id="rId5" Type="http://schemas.openxmlformats.org/officeDocument/2006/relationships/hyperlink" Target="https://www.youtube.com/watch?v=wqC8xa2-Roo" TargetMode="External"/><Relationship Id="rId4" Type="http://schemas.openxmlformats.org/officeDocument/2006/relationships/hyperlink" Target="https://www.shippingandfreightresource.com/shipping-and-physic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0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C75934E-1BD6-3D2E-E975-8B3F465A1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150" r="9091" b="1668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32" name="Rectangle 22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US" sz="51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USO DA FÍSICA NO TRANSPORTE DE PESSOAS E DE CARGA</a:t>
            </a:r>
            <a:endParaRPr lang="en-US" sz="51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33" name="Rectangle: Rounded Corners 24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665" y="5624945"/>
            <a:ext cx="9318450" cy="592975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 algn="l"/>
            <a:r>
              <a:rPr lang="en-US" dirty="0">
                <a:latin typeface="Arial Nova"/>
                <a:ea typeface="Calibri"/>
                <a:cs typeface="Calibri"/>
              </a:rPr>
              <a:t>CONCEITOS, TECNOLOGIAS, VANTAGENS E DESVANTAGENS, E MAIS!</a:t>
            </a:r>
            <a:endParaRPr lang="en-US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8CB21-5ED5-BD2C-545B-5C555A363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048" y="639520"/>
            <a:ext cx="3668888" cy="1719072"/>
          </a:xfrm>
        </p:spPr>
        <p:txBody>
          <a:bodyPr anchor="b">
            <a:normAutofit fontScale="90000"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AVIÕES E BERNOULLI</a:t>
            </a:r>
            <a:endParaRPr lang="en-US" sz="54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2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75ACC-A0FF-1347-1226-339278CE2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048" y="2694319"/>
            <a:ext cx="4021664" cy="410215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8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1800" dirty="0">
                <a:latin typeface="Arial Nova"/>
                <a:ea typeface="+mn-lt"/>
                <a:cs typeface="+mn-lt"/>
              </a:rPr>
              <a:t> outros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conceitos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existem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1800" dirty="0">
                <a:latin typeface="Arial Nova"/>
                <a:ea typeface="+mn-lt"/>
                <a:cs typeface="+mn-lt"/>
              </a:rPr>
              <a:t> outros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tipos</a:t>
            </a:r>
            <a:r>
              <a:rPr lang="en-US" sz="1800" dirty="0">
                <a:latin typeface="Arial Nova"/>
                <a:ea typeface="+mn-lt"/>
                <a:cs typeface="+mn-lt"/>
              </a:rPr>
              <a:t> de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transportes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também</a:t>
            </a:r>
            <a:r>
              <a:rPr lang="en-US" sz="1800" dirty="0">
                <a:latin typeface="Arial Nova"/>
                <a:ea typeface="+mn-lt"/>
                <a:cs typeface="+mn-lt"/>
              </a:rPr>
              <a:t>: no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avião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por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exemplo</a:t>
            </a:r>
            <a:r>
              <a:rPr lang="en-US" sz="1800" dirty="0">
                <a:latin typeface="Arial Nova"/>
                <a:ea typeface="+mn-lt"/>
                <a:cs typeface="+mn-lt"/>
              </a:rPr>
              <a:t>, é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essencial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entender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como</a:t>
            </a:r>
            <a:r>
              <a:rPr lang="en-US" sz="1800" dirty="0">
                <a:latin typeface="Arial Nova"/>
                <a:ea typeface="+mn-lt"/>
                <a:cs typeface="+mn-lt"/>
              </a:rPr>
              <a:t> que as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asas</a:t>
            </a:r>
            <a:r>
              <a:rPr lang="en-US" sz="1800" dirty="0">
                <a:latin typeface="Arial Nova"/>
                <a:ea typeface="+mn-lt"/>
                <a:cs typeface="+mn-lt"/>
              </a:rPr>
              <a:t> dele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são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componentes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indispensáveis</a:t>
            </a:r>
            <a:r>
              <a:rPr lang="en-US" sz="1800" dirty="0">
                <a:latin typeface="Arial Nova"/>
                <a:ea typeface="+mn-lt"/>
                <a:cs typeface="+mn-lt"/>
              </a:rPr>
              <a:t> para a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elevação</a:t>
            </a:r>
            <a:r>
              <a:rPr lang="en-US" sz="1800" dirty="0">
                <a:latin typeface="Arial Nova"/>
                <a:ea typeface="+mn-lt"/>
                <a:cs typeface="+mn-lt"/>
              </a:rPr>
              <a:t> do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avião</a:t>
            </a:r>
            <a:r>
              <a:rPr lang="en-US" sz="1800" dirty="0">
                <a:latin typeface="Arial Nova"/>
                <a:ea typeface="+mn-lt"/>
                <a:cs typeface="+mn-lt"/>
              </a:rPr>
              <a:t>: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segundo</a:t>
            </a:r>
            <a:r>
              <a:rPr lang="en-US" sz="1800" dirty="0">
                <a:latin typeface="Arial Nova"/>
                <a:ea typeface="+mn-lt"/>
                <a:cs typeface="+mn-lt"/>
              </a:rPr>
              <a:t> o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princípio</a:t>
            </a:r>
            <a:r>
              <a:rPr lang="en-US" sz="1800" dirty="0">
                <a:latin typeface="Arial Nova"/>
                <a:ea typeface="+mn-lt"/>
                <a:cs typeface="+mn-lt"/>
              </a:rPr>
              <a:t> de Bernoulli, o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ar</a:t>
            </a:r>
            <a:r>
              <a:rPr lang="en-US" sz="1800" dirty="0">
                <a:latin typeface="Arial Nova"/>
                <a:ea typeface="+mn-lt"/>
                <a:cs typeface="+mn-lt"/>
              </a:rPr>
              <a:t> que bate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na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asa</a:t>
            </a:r>
            <a:r>
              <a:rPr lang="en-US" sz="1800" dirty="0">
                <a:latin typeface="Arial Nova"/>
                <a:ea typeface="+mn-lt"/>
                <a:cs typeface="+mn-lt"/>
              </a:rPr>
              <a:t> do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avião</a:t>
            </a:r>
            <a:r>
              <a:rPr lang="en-US" sz="1800" dirty="0">
                <a:latin typeface="Arial Nova"/>
                <a:ea typeface="+mn-lt"/>
                <a:cs typeface="+mn-lt"/>
              </a:rPr>
              <a:t> se divide,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onde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uma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parte</a:t>
            </a:r>
            <a:r>
              <a:rPr lang="en-US" sz="1800" dirty="0">
                <a:latin typeface="Arial Nova"/>
                <a:ea typeface="+mn-lt"/>
                <a:cs typeface="+mn-lt"/>
              </a:rPr>
              <a:t> do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ar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fica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baixo</a:t>
            </a:r>
            <a:r>
              <a:rPr lang="en-US" sz="1800" dirty="0">
                <a:latin typeface="Arial Nova"/>
                <a:ea typeface="+mn-lt"/>
                <a:cs typeface="+mn-lt"/>
              </a:rPr>
              <a:t>, e a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outra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parte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fica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cima</a:t>
            </a:r>
            <a:r>
              <a:rPr lang="en-US" sz="1800" dirty="0">
                <a:latin typeface="Arial Nova"/>
                <a:ea typeface="+mn-lt"/>
                <a:cs typeface="+mn-lt"/>
              </a:rPr>
              <a:t>. O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ar</a:t>
            </a:r>
            <a:r>
              <a:rPr lang="en-US" sz="1800" dirty="0">
                <a:latin typeface="Arial Nova"/>
                <a:ea typeface="+mn-lt"/>
                <a:cs typeface="+mn-lt"/>
              </a:rPr>
              <a:t> que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está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baixo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tem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uma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velocidade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menor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portanto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segundo</a:t>
            </a:r>
            <a:r>
              <a:rPr lang="en-US" sz="1800" dirty="0">
                <a:latin typeface="Arial Nova"/>
                <a:ea typeface="+mn-lt"/>
                <a:cs typeface="+mn-lt"/>
              </a:rPr>
              <a:t> Bernoulli,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tem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uma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pressão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maior</a:t>
            </a:r>
            <a:r>
              <a:rPr lang="en-US" sz="1800" dirty="0">
                <a:latin typeface="Arial Nova"/>
                <a:ea typeface="+mn-lt"/>
                <a:cs typeface="+mn-lt"/>
              </a:rPr>
              <a:t>. Essa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pressão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maior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faz</a:t>
            </a:r>
            <a:r>
              <a:rPr lang="en-US" sz="1800" dirty="0">
                <a:latin typeface="Arial Nova"/>
                <a:ea typeface="+mn-lt"/>
                <a:cs typeface="+mn-lt"/>
              </a:rPr>
              <a:t> com que a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asa</a:t>
            </a:r>
            <a:r>
              <a:rPr lang="en-US" sz="1800" dirty="0">
                <a:latin typeface="Arial Nova"/>
                <a:ea typeface="+mn-lt"/>
                <a:cs typeface="+mn-lt"/>
              </a:rPr>
              <a:t> do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avião</a:t>
            </a:r>
            <a:r>
              <a:rPr lang="en-US" sz="1800" dirty="0">
                <a:latin typeface="Arial Nova"/>
                <a:ea typeface="+mn-lt"/>
                <a:cs typeface="+mn-lt"/>
              </a:rPr>
              <a:t> sempre se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mantenha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direção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alta</a:t>
            </a:r>
            <a:r>
              <a:rPr lang="en-US" sz="1800" dirty="0">
                <a:latin typeface="Arial Nova"/>
                <a:ea typeface="+mn-lt"/>
                <a:cs typeface="+mn-lt"/>
              </a:rPr>
              <a:t>, que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faz</a:t>
            </a:r>
            <a:r>
              <a:rPr lang="en-US" sz="1800" dirty="0">
                <a:latin typeface="Arial Nova"/>
                <a:ea typeface="+mn-lt"/>
                <a:cs typeface="+mn-lt"/>
              </a:rPr>
              <a:t> com que o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avião</a:t>
            </a:r>
            <a:r>
              <a:rPr lang="en-US" sz="1800" dirty="0">
                <a:latin typeface="Arial Nova"/>
                <a:ea typeface="+mn-lt"/>
                <a:cs typeface="+mn-lt"/>
              </a:rPr>
              <a:t> se </a:t>
            </a:r>
            <a:r>
              <a:rPr lang="en-US" sz="1800" dirty="0" err="1">
                <a:latin typeface="Arial Nova"/>
                <a:ea typeface="+mn-lt"/>
                <a:cs typeface="+mn-lt"/>
              </a:rPr>
              <a:t>eleve</a:t>
            </a:r>
            <a:r>
              <a:rPr lang="en-US" sz="1800" dirty="0">
                <a:latin typeface="Arial Nova"/>
                <a:ea typeface="+mn-lt"/>
                <a:cs typeface="+mn-lt"/>
              </a:rPr>
              <a:t>.</a:t>
            </a:r>
            <a:endParaRPr lang="en-US" sz="1800">
              <a:latin typeface="Arial Nova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F73EF90-C30C-EEA9-3092-F7D3790A1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900512"/>
            <a:ext cx="6903720" cy="505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502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5EFB7-F0C4-9173-4D9C-0A9E7B522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Autofit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AVIÕES E CONCEITOS</a:t>
            </a:r>
            <a:endParaRPr lang="en-US" sz="54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391F7A2-0DF0-F87E-4F57-F2640A7E5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25" y="1315224"/>
            <a:ext cx="6065745" cy="4227551"/>
          </a:xfrm>
          <a:prstGeom prst="rect">
            <a:avLst/>
          </a:prstGeom>
        </p:spPr>
      </p:pic>
      <p:sp>
        <p:nvSpPr>
          <p:cNvPr id="15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7291F-75D3-FB15-1AA0-0B7C7EC35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endParaRPr lang="en-US" sz="2200" dirty="0">
              <a:latin typeface="Arial Nova"/>
            </a:endParaRPr>
          </a:p>
          <a:p>
            <a:pPr marL="0" indent="0">
              <a:buNone/>
            </a:pPr>
            <a:r>
              <a:rPr lang="en-US" sz="2200" dirty="0">
                <a:latin typeface="Arial Nova"/>
                <a:ea typeface="+mn-lt"/>
                <a:cs typeface="+mn-lt"/>
              </a:rPr>
              <a:t>Outros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conceitos</a:t>
            </a:r>
            <a:r>
              <a:rPr lang="en-US" sz="2200" dirty="0">
                <a:latin typeface="Arial Nova"/>
                <a:ea typeface="+mn-lt"/>
                <a:cs typeface="+mn-lt"/>
              </a:rPr>
              <a:t>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também</a:t>
            </a:r>
            <a:r>
              <a:rPr lang="en-US" sz="2200" dirty="0">
                <a:latin typeface="Arial Nova"/>
                <a:ea typeface="+mn-lt"/>
                <a:cs typeface="+mn-lt"/>
              </a:rPr>
              <a:t>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tentam</a:t>
            </a:r>
            <a:r>
              <a:rPr lang="en-US" sz="2200" dirty="0">
                <a:latin typeface="Arial Nova"/>
                <a:ea typeface="+mn-lt"/>
                <a:cs typeface="+mn-lt"/>
              </a:rPr>
              <a:t>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demonstrar</a:t>
            </a:r>
            <a:r>
              <a:rPr lang="en-US" sz="2200" dirty="0">
                <a:latin typeface="Arial Nova"/>
                <a:ea typeface="+mn-lt"/>
                <a:cs typeface="+mn-lt"/>
              </a:rPr>
              <a:t>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os</a:t>
            </a:r>
            <a:r>
              <a:rPr lang="en-US" sz="2200" dirty="0">
                <a:latin typeface="Arial Nova"/>
                <a:ea typeface="+mn-lt"/>
                <a:cs typeface="+mn-lt"/>
              </a:rPr>
              <a:t>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cálculos</a:t>
            </a:r>
            <a:r>
              <a:rPr lang="en-US" sz="2200" dirty="0">
                <a:latin typeface="Arial Nova"/>
                <a:ea typeface="+mn-lt"/>
                <a:cs typeface="+mn-lt"/>
              </a:rPr>
              <a:t>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por</a:t>
            </a:r>
            <a:r>
              <a:rPr lang="en-US" sz="2200" dirty="0">
                <a:latin typeface="Arial Nova"/>
                <a:ea typeface="+mn-lt"/>
                <a:cs typeface="+mn-lt"/>
              </a:rPr>
              <a:t>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trás</a:t>
            </a:r>
            <a:r>
              <a:rPr lang="en-US" sz="2200" dirty="0">
                <a:latin typeface="Arial Nova"/>
                <a:ea typeface="+mn-lt"/>
                <a:cs typeface="+mn-lt"/>
              </a:rPr>
              <a:t> de um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avião</a:t>
            </a:r>
            <a:r>
              <a:rPr lang="en-US" sz="2200" dirty="0">
                <a:latin typeface="Arial Nova"/>
                <a:ea typeface="+mn-lt"/>
                <a:cs typeface="+mn-lt"/>
              </a:rPr>
              <a:t>: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aerodinâmica</a:t>
            </a:r>
            <a:r>
              <a:rPr lang="en-US" sz="2200" dirty="0">
                <a:latin typeface="Arial Nova"/>
                <a:ea typeface="+mn-lt"/>
                <a:cs typeface="+mn-lt"/>
              </a:rPr>
              <a:t> (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mecânica</a:t>
            </a:r>
            <a:r>
              <a:rPr lang="en-US" sz="2200" dirty="0">
                <a:latin typeface="Arial Nova"/>
                <a:ea typeface="+mn-lt"/>
                <a:cs typeface="+mn-lt"/>
              </a:rPr>
              <a:t> do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fluído</a:t>
            </a:r>
            <a:r>
              <a:rPr lang="en-US" sz="2200" dirty="0">
                <a:latin typeface="Arial Nova"/>
                <a:ea typeface="+mn-lt"/>
                <a:cs typeface="+mn-lt"/>
              </a:rPr>
              <a:t> do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ar</a:t>
            </a:r>
            <a:r>
              <a:rPr lang="en-US" sz="2200" dirty="0">
                <a:latin typeface="Arial Nova"/>
                <a:ea typeface="+mn-lt"/>
                <a:cs typeface="+mn-lt"/>
              </a:rPr>
              <a:t> com outros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objetos</a:t>
            </a:r>
            <a:r>
              <a:rPr lang="en-US" sz="2200" dirty="0">
                <a:latin typeface="Arial Nova"/>
                <a:ea typeface="+mn-lt"/>
                <a:cs typeface="+mn-lt"/>
              </a:rPr>
              <a:t>),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arrasto</a:t>
            </a:r>
            <a:r>
              <a:rPr lang="en-US" sz="2200" dirty="0">
                <a:latin typeface="Arial Nova"/>
                <a:ea typeface="+mn-lt"/>
                <a:cs typeface="+mn-lt"/>
              </a:rPr>
              <a:t> (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resistência</a:t>
            </a:r>
            <a:r>
              <a:rPr lang="en-US" sz="2200" dirty="0">
                <a:latin typeface="Arial Nova"/>
                <a:ea typeface="+mn-lt"/>
                <a:cs typeface="+mn-lt"/>
              </a:rPr>
              <a:t> para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movimentos</a:t>
            </a:r>
            <a:r>
              <a:rPr lang="en-US" sz="2200" dirty="0">
                <a:latin typeface="Arial Nova"/>
                <a:ea typeface="+mn-lt"/>
                <a:cs typeface="+mn-lt"/>
              </a:rPr>
              <a:t>),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gravidade</a:t>
            </a:r>
            <a:r>
              <a:rPr lang="en-US" sz="2200" dirty="0">
                <a:latin typeface="Arial Nova"/>
                <a:ea typeface="+mn-lt"/>
                <a:cs typeface="+mn-lt"/>
              </a:rPr>
              <a:t>, peso, </a:t>
            </a:r>
            <a:r>
              <a:rPr lang="en-US" sz="2200" dirty="0" err="1">
                <a:latin typeface="Arial Nova"/>
                <a:ea typeface="+mn-lt"/>
                <a:cs typeface="+mn-lt"/>
              </a:rPr>
              <a:t>impulso</a:t>
            </a:r>
            <a:r>
              <a:rPr lang="en-US" sz="2200" dirty="0">
                <a:latin typeface="Arial Nova"/>
                <a:ea typeface="+mn-lt"/>
                <a:cs typeface="+mn-lt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1303990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A30937-61A5-D826-8347-D5F07860A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GOOGLE MAPS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224F8-0CDE-D7C1-B70F-3676239E8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O Google Maps é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uma</a:t>
            </a:r>
            <a:r>
              <a:rPr lang="en-US" sz="2000" dirty="0">
                <a:latin typeface="Arial Nova"/>
                <a:ea typeface="+mn-lt"/>
                <a:cs typeface="+mn-lt"/>
              </a:rPr>
              <a:t> ferramenta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produzida</a:t>
            </a:r>
            <a:r>
              <a:rPr lang="en-US" sz="2000" dirty="0">
                <a:latin typeface="Arial Nova"/>
                <a:ea typeface="+mn-lt"/>
                <a:cs typeface="+mn-lt"/>
              </a:rPr>
              <a:t> pela Google,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tem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intuito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mostrar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cidades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países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estados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rotas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estabelecimentos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lugares</a:t>
            </a:r>
            <a:r>
              <a:rPr lang="en-US" sz="2000" dirty="0">
                <a:latin typeface="Arial Nova"/>
                <a:ea typeface="+mn-lt"/>
                <a:cs typeface="+mn-lt"/>
              </a:rPr>
              <a:t>, etc.</a:t>
            </a:r>
            <a:endParaRPr lang="en-US" sz="2000" dirty="0">
              <a:latin typeface="Arial Nova"/>
            </a:endParaRPr>
          </a:p>
          <a:p>
            <a:pPr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O Google Maps é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uma</a:t>
            </a:r>
            <a:r>
              <a:rPr lang="en-US" sz="2000" dirty="0">
                <a:latin typeface="Arial Nova"/>
                <a:ea typeface="+mn-lt"/>
                <a:cs typeface="+mn-lt"/>
              </a:rPr>
              <a:t> ferramenta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produzida</a:t>
            </a:r>
            <a:r>
              <a:rPr lang="en-US" sz="2000" dirty="0">
                <a:latin typeface="Arial Nova"/>
                <a:ea typeface="+mn-lt"/>
                <a:cs typeface="+mn-lt"/>
              </a:rPr>
              <a:t> pela Google,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tem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intuito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mostrar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cidades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países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estados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rotas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estabelecimentos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lugares</a:t>
            </a:r>
            <a:r>
              <a:rPr lang="en-US" sz="2000" dirty="0">
                <a:latin typeface="Arial Nova"/>
                <a:ea typeface="+mn-lt"/>
                <a:cs typeface="+mn-lt"/>
              </a:rPr>
              <a:t>, etc.</a:t>
            </a:r>
            <a:endParaRPr lang="en-US" sz="2000">
              <a:latin typeface="Arial Nova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D98C4E1-C91B-57E7-5017-B2E520D4E0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50" r="1974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092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914211-18FA-0864-3A37-A4E054A09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GOOGLE MAPS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251EF-D5AE-79AC-5B85-2C91C430A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18898"/>
            <a:ext cx="4737476" cy="406855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endParaRPr lang="en-US" sz="2000" dirty="0">
              <a:latin typeface="Arial Nova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acordo</a:t>
            </a:r>
            <a:r>
              <a:rPr lang="en-US" sz="2000" dirty="0">
                <a:latin typeface="Arial Nova"/>
                <a:ea typeface="+mn-lt"/>
                <a:cs typeface="+mn-lt"/>
              </a:rPr>
              <a:t> com o Richard Russell,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funcionário</a:t>
            </a:r>
            <a:r>
              <a:rPr lang="en-US" sz="2000" dirty="0">
                <a:latin typeface="Arial Nova"/>
                <a:ea typeface="+mn-lt"/>
                <a:cs typeface="+mn-lt"/>
              </a:rPr>
              <a:t> da Google 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cientista</a:t>
            </a:r>
            <a:r>
              <a:rPr lang="en-US" sz="2000" dirty="0">
                <a:latin typeface="Arial Nova"/>
                <a:ea typeface="+mn-lt"/>
                <a:cs typeface="+mn-lt"/>
              </a:rPr>
              <a:t> de dados, o Google Maps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baseia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seus</a:t>
            </a:r>
            <a:r>
              <a:rPr lang="en-US" sz="2000" dirty="0">
                <a:latin typeface="Arial Nova"/>
                <a:ea typeface="+mn-lt"/>
                <a:cs typeface="+mn-lt"/>
              </a:rPr>
              <a:t> dados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mapeamento</a:t>
            </a:r>
            <a:r>
              <a:rPr lang="en-US" sz="2000" dirty="0">
                <a:latin typeface="Arial Nova"/>
                <a:ea typeface="+mn-lt"/>
                <a:cs typeface="+mn-lt"/>
              </a:rPr>
              <a:t> 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cálculo</a:t>
            </a:r>
            <a:r>
              <a:rPr lang="en-US" sz="2000" dirty="0">
                <a:latin typeface="Arial Nova"/>
                <a:ea typeface="+mn-lt"/>
                <a:cs typeface="+mn-lt"/>
              </a:rPr>
              <a:t> de tempo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viagem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diversos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fatores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como</a:t>
            </a:r>
            <a:r>
              <a:rPr lang="en-US" sz="2000" dirty="0">
                <a:latin typeface="Arial Nova"/>
                <a:ea typeface="+mn-lt"/>
                <a:cs typeface="+mn-lt"/>
              </a:rPr>
              <a:t>: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tipos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estradas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horários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pico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movimento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velocidade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média</a:t>
            </a:r>
            <a:r>
              <a:rPr lang="en-US" sz="2000" dirty="0">
                <a:latin typeface="Arial Nova"/>
                <a:ea typeface="+mn-lt"/>
                <a:cs typeface="+mn-lt"/>
              </a:rPr>
              <a:t> de um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históricos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anteriores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usuários</a:t>
            </a:r>
            <a:r>
              <a:rPr lang="en-US" sz="2000" dirty="0">
                <a:latin typeface="Arial Nova"/>
                <a:ea typeface="+mn-lt"/>
                <a:cs typeface="+mn-lt"/>
              </a:rPr>
              <a:t>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trafegaram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pelas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pistas</a:t>
            </a:r>
            <a:r>
              <a:rPr lang="en-US" sz="2000" dirty="0">
                <a:latin typeface="Arial Nova"/>
                <a:ea typeface="+mn-lt"/>
                <a:cs typeface="+mn-lt"/>
              </a:rPr>
              <a:t>, etc. Por ser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uma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tarefa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muito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difícil</a:t>
            </a:r>
            <a:r>
              <a:rPr lang="en-US" sz="2000" dirty="0">
                <a:latin typeface="Arial Nova"/>
                <a:ea typeface="+mn-lt"/>
                <a:cs typeface="+mn-lt"/>
              </a:rPr>
              <a:t> 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imprecisa</a:t>
            </a:r>
            <a:r>
              <a:rPr lang="en-US" sz="2000" dirty="0">
                <a:latin typeface="Arial Nova"/>
                <a:ea typeface="+mn-lt"/>
                <a:cs typeface="+mn-lt"/>
              </a:rPr>
              <a:t> de se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realizar</a:t>
            </a:r>
            <a:r>
              <a:rPr lang="en-US" sz="2000" dirty="0">
                <a:latin typeface="Arial Nova"/>
                <a:ea typeface="+mn-lt"/>
                <a:cs typeface="+mn-lt"/>
              </a:rPr>
              <a:t>, a Google se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preocupou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tentar</a:t>
            </a:r>
            <a:r>
              <a:rPr lang="en-US" sz="2000" dirty="0">
                <a:latin typeface="Arial Nova"/>
                <a:ea typeface="+mn-lt"/>
                <a:cs typeface="+mn-lt"/>
              </a:rPr>
              <a:t> 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calcular</a:t>
            </a:r>
            <a:r>
              <a:rPr lang="en-US" sz="2000" dirty="0">
                <a:latin typeface="Arial Nova"/>
                <a:ea typeface="+mn-lt"/>
                <a:cs typeface="+mn-lt"/>
              </a:rPr>
              <a:t> da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melhor</a:t>
            </a:r>
            <a:r>
              <a:rPr lang="en-US" sz="2000" dirty="0">
                <a:latin typeface="Arial Nova"/>
                <a:ea typeface="+mn-lt"/>
                <a:cs typeface="+mn-lt"/>
              </a:rPr>
              <a:t> forma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possível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seu</a:t>
            </a:r>
            <a:r>
              <a:rPr lang="en-US" sz="2000" dirty="0">
                <a:latin typeface="Arial Nova"/>
                <a:ea typeface="+mn-lt"/>
                <a:cs typeface="+mn-lt"/>
              </a:rPr>
              <a:t> tempo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viagem</a:t>
            </a:r>
            <a:r>
              <a:rPr lang="en-US" sz="2000" dirty="0">
                <a:latin typeface="Arial Nova"/>
                <a:ea typeface="+mn-lt"/>
                <a:cs typeface="+mn-lt"/>
              </a:rPr>
              <a:t>.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371C365-7838-705E-A90D-CF5F51D890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05113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F73B8EC9-AECC-F99C-0D17-889882D6B1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4C565E-A876-4538-BCB0-625551CE3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GOOGLE MAPS</a:t>
            </a:r>
            <a:endParaRPr lang="en-US" sz="54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097EC-220E-4173-FAD3-C593E393F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008263"/>
            <a:ext cx="10506456" cy="267004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endParaRPr lang="en-US" sz="2400" dirty="0">
              <a:latin typeface="Arial Nova"/>
            </a:endParaRPr>
          </a:p>
          <a:p>
            <a:pPr>
              <a:buNone/>
            </a:pPr>
            <a:endParaRPr lang="en-US" sz="2400" dirty="0">
              <a:latin typeface="Arial Nova"/>
            </a:endParaRPr>
          </a:p>
          <a:p>
            <a:pPr marL="0" indent="0">
              <a:buNone/>
            </a:pPr>
            <a:r>
              <a:rPr lang="en-US" sz="2400" dirty="0">
                <a:latin typeface="Arial Nova"/>
                <a:ea typeface="+mn-lt"/>
                <a:cs typeface="+mn-lt"/>
              </a:rPr>
              <a:t>O </a:t>
            </a:r>
            <a:r>
              <a:rPr lang="en-US" sz="2400" err="1">
                <a:latin typeface="Arial Nova"/>
                <a:ea typeface="+mn-lt"/>
                <a:cs typeface="+mn-lt"/>
              </a:rPr>
              <a:t>código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fonte</a:t>
            </a:r>
            <a:r>
              <a:rPr lang="en-US" sz="2400" dirty="0">
                <a:latin typeface="Arial Nova"/>
                <a:ea typeface="+mn-lt"/>
                <a:cs typeface="+mn-lt"/>
              </a:rPr>
              <a:t> do Google Maps </a:t>
            </a:r>
            <a:r>
              <a:rPr lang="en-US" sz="2400" err="1">
                <a:latin typeface="Arial Nova"/>
                <a:ea typeface="+mn-lt"/>
                <a:cs typeface="+mn-lt"/>
              </a:rPr>
              <a:t>não</a:t>
            </a:r>
            <a:r>
              <a:rPr lang="en-US" sz="2400" dirty="0">
                <a:latin typeface="Arial Nova"/>
                <a:ea typeface="+mn-lt"/>
                <a:cs typeface="+mn-lt"/>
              </a:rPr>
              <a:t> é </a:t>
            </a:r>
            <a:r>
              <a:rPr lang="en-US" sz="2400" err="1">
                <a:latin typeface="Arial Nova"/>
                <a:ea typeface="+mn-lt"/>
                <a:cs typeface="+mn-lt"/>
              </a:rPr>
              <a:t>aberto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err="1">
                <a:latin typeface="Arial Nova"/>
                <a:ea typeface="+mn-lt"/>
                <a:cs typeface="+mn-lt"/>
              </a:rPr>
              <a:t>portanto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não</a:t>
            </a:r>
            <a:r>
              <a:rPr lang="en-US" sz="2400" dirty="0">
                <a:latin typeface="Arial Nova"/>
                <a:ea typeface="+mn-lt"/>
                <a:cs typeface="+mn-lt"/>
              </a:rPr>
              <a:t> é </a:t>
            </a:r>
            <a:r>
              <a:rPr lang="en-US" sz="2400" err="1">
                <a:latin typeface="Arial Nova"/>
                <a:ea typeface="+mn-lt"/>
                <a:cs typeface="+mn-lt"/>
              </a:rPr>
              <a:t>possível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ver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todo</a:t>
            </a:r>
            <a:r>
              <a:rPr lang="en-US" sz="2400" dirty="0">
                <a:latin typeface="Arial Nova"/>
                <a:ea typeface="+mn-lt"/>
                <a:cs typeface="+mn-lt"/>
              </a:rPr>
              <a:t> o </a:t>
            </a:r>
            <a:r>
              <a:rPr lang="en-US" sz="2400" err="1">
                <a:latin typeface="Arial Nova"/>
                <a:ea typeface="+mn-lt"/>
                <a:cs typeface="+mn-lt"/>
              </a:rPr>
              <a:t>procedimento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proposto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por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trás</a:t>
            </a:r>
            <a:r>
              <a:rPr lang="en-US" sz="2400" dirty="0">
                <a:latin typeface="Arial Nova"/>
                <a:ea typeface="+mn-lt"/>
                <a:cs typeface="+mn-lt"/>
              </a:rPr>
              <a:t> das </a:t>
            </a:r>
            <a:r>
              <a:rPr lang="en-US" sz="2400" err="1">
                <a:latin typeface="Arial Nova"/>
                <a:ea typeface="+mn-lt"/>
                <a:cs typeface="+mn-lt"/>
              </a:rPr>
              <a:t>cortinas</a:t>
            </a:r>
            <a:r>
              <a:rPr lang="en-US" sz="2400" dirty="0">
                <a:latin typeface="Arial Nova"/>
                <a:ea typeface="+mn-lt"/>
                <a:cs typeface="+mn-lt"/>
              </a:rPr>
              <a:t>. </a:t>
            </a:r>
            <a:r>
              <a:rPr lang="en-US" sz="2400" err="1">
                <a:latin typeface="Arial Nova"/>
                <a:ea typeface="+mn-lt"/>
                <a:cs typeface="+mn-lt"/>
              </a:rPr>
              <a:t>Mesmo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assim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err="1">
                <a:latin typeface="Arial Nova"/>
                <a:ea typeface="+mn-lt"/>
                <a:cs typeface="+mn-lt"/>
              </a:rPr>
              <a:t>tentaremos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fazer</a:t>
            </a:r>
            <a:r>
              <a:rPr lang="en-US" sz="2400" dirty="0">
                <a:latin typeface="Arial Nova"/>
                <a:ea typeface="+mn-lt"/>
                <a:cs typeface="+mn-lt"/>
              </a:rPr>
              <a:t> um </a:t>
            </a:r>
            <a:r>
              <a:rPr lang="en-US" sz="2400" err="1">
                <a:latin typeface="Arial Nova"/>
                <a:ea typeface="+mn-lt"/>
                <a:cs typeface="+mn-lt"/>
              </a:rPr>
              <a:t>experimento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baseado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apenas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em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variação</a:t>
            </a:r>
            <a:r>
              <a:rPr lang="en-US" sz="2400" dirty="0">
                <a:latin typeface="Arial Nova"/>
                <a:ea typeface="+mn-lt"/>
                <a:cs typeface="+mn-lt"/>
              </a:rPr>
              <a:t> de </a:t>
            </a:r>
            <a:r>
              <a:rPr lang="en-US" sz="2400" err="1">
                <a:latin typeface="Arial Nova"/>
                <a:ea typeface="+mn-lt"/>
                <a:cs typeface="+mn-lt"/>
              </a:rPr>
              <a:t>espaço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err="1">
                <a:latin typeface="Arial Nova"/>
                <a:ea typeface="+mn-lt"/>
                <a:cs typeface="+mn-lt"/>
              </a:rPr>
              <a:t>variação</a:t>
            </a:r>
            <a:r>
              <a:rPr lang="en-US" sz="2400" dirty="0">
                <a:latin typeface="Arial Nova"/>
                <a:ea typeface="+mn-lt"/>
                <a:cs typeface="+mn-lt"/>
              </a:rPr>
              <a:t> de tempo e </a:t>
            </a:r>
            <a:r>
              <a:rPr lang="en-US" sz="2400" err="1">
                <a:latin typeface="Arial Nova"/>
                <a:ea typeface="+mn-lt"/>
                <a:cs typeface="+mn-lt"/>
              </a:rPr>
              <a:t>velocidade</a:t>
            </a:r>
            <a:r>
              <a:rPr lang="en-US" sz="2400" dirty="0">
                <a:latin typeface="Arial Nova"/>
                <a:ea typeface="+mn-lt"/>
                <a:cs typeface="+mn-lt"/>
              </a:rPr>
              <a:t>, e </a:t>
            </a:r>
            <a:r>
              <a:rPr lang="en-US" sz="2400" err="1">
                <a:latin typeface="Arial Nova"/>
                <a:ea typeface="+mn-lt"/>
                <a:cs typeface="+mn-lt"/>
              </a:rPr>
              <a:t>tentaremos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ver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nossa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precisão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err="1">
                <a:latin typeface="Arial Nova"/>
                <a:ea typeface="+mn-lt"/>
                <a:cs typeface="+mn-lt"/>
              </a:rPr>
              <a:t>usando</a:t>
            </a:r>
            <a:r>
              <a:rPr lang="en-US" sz="2400" dirty="0">
                <a:latin typeface="Arial Nova"/>
                <a:ea typeface="+mn-lt"/>
                <a:cs typeface="+mn-lt"/>
              </a:rPr>
              <a:t> o Google Maps.</a:t>
            </a:r>
          </a:p>
        </p:txBody>
      </p:sp>
    </p:spTree>
    <p:extLst>
      <p:ext uri="{BB962C8B-B14F-4D97-AF65-F5344CB8AC3E}">
        <p14:creationId xmlns:p14="http://schemas.microsoft.com/office/powerpoint/2010/main" val="11607795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BC3E7-1BF2-4282-9D01-333CB7E7C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603" y="639520"/>
            <a:ext cx="3598333" cy="1719072"/>
          </a:xfrm>
        </p:spPr>
        <p:txBody>
          <a:bodyPr anchor="b">
            <a:normAutofit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GOOGLE MAPS</a:t>
            </a:r>
            <a:endParaRPr lang="en-US" sz="54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1B5B6-1BE6-A470-4B76-3F2B97FA4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603" y="2524986"/>
            <a:ext cx="3922887" cy="377760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endParaRPr lang="en-US" sz="2000" dirty="0">
              <a:latin typeface="Arial Nova"/>
            </a:endParaRPr>
          </a:p>
          <a:p>
            <a:pPr marL="0" indent="0"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Segundo o Google Maps, a </a:t>
            </a:r>
            <a:r>
              <a:rPr lang="en-US" sz="2000" err="1">
                <a:latin typeface="Arial Nova"/>
                <a:ea typeface="+mn-lt"/>
                <a:cs typeface="+mn-lt"/>
              </a:rPr>
              <a:t>distância</a:t>
            </a:r>
            <a:r>
              <a:rPr lang="en-US" sz="2000" dirty="0">
                <a:latin typeface="Arial Nova"/>
                <a:ea typeface="+mn-lt"/>
                <a:cs typeface="+mn-lt"/>
              </a:rPr>
              <a:t> de Olímpia para </a:t>
            </a:r>
            <a:r>
              <a:rPr lang="en-US" sz="2000" err="1">
                <a:latin typeface="Arial Nova"/>
                <a:ea typeface="+mn-lt"/>
                <a:cs typeface="+mn-lt"/>
              </a:rPr>
              <a:t>Baguaçu</a:t>
            </a:r>
            <a:r>
              <a:rPr lang="en-US" sz="2000" dirty="0">
                <a:latin typeface="Arial Nova"/>
                <a:ea typeface="+mn-lt"/>
                <a:cs typeface="+mn-lt"/>
              </a:rPr>
              <a:t> é de 22.7km (DELTA S). </a:t>
            </a:r>
            <a:r>
              <a:rPr lang="en-US" sz="2000" err="1">
                <a:latin typeface="Arial Nova"/>
                <a:ea typeface="+mn-lt"/>
                <a:cs typeface="+mn-lt"/>
              </a:rPr>
              <a:t>Também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err="1">
                <a:latin typeface="Arial Nova"/>
                <a:ea typeface="+mn-lt"/>
                <a:cs typeface="+mn-lt"/>
              </a:rPr>
              <a:t>segundo</a:t>
            </a:r>
            <a:r>
              <a:rPr lang="en-US" sz="2000" dirty="0">
                <a:latin typeface="Arial Nova"/>
                <a:ea typeface="+mn-lt"/>
                <a:cs typeface="+mn-lt"/>
              </a:rPr>
              <a:t> o Google Maps, o tempo de </a:t>
            </a:r>
            <a:r>
              <a:rPr lang="en-US" sz="2000" err="1">
                <a:latin typeface="Arial Nova"/>
                <a:ea typeface="+mn-lt"/>
                <a:cs typeface="+mn-lt"/>
              </a:rPr>
              <a:t>viagem</a:t>
            </a:r>
            <a:r>
              <a:rPr lang="en-US" sz="2000" dirty="0">
                <a:latin typeface="Arial Nova"/>
                <a:ea typeface="+mn-lt"/>
                <a:cs typeface="+mn-lt"/>
              </a:rPr>
              <a:t> de Olímpia para </a:t>
            </a:r>
            <a:r>
              <a:rPr lang="en-US" sz="2000" err="1">
                <a:latin typeface="Arial Nova"/>
                <a:ea typeface="+mn-lt"/>
                <a:cs typeface="+mn-lt"/>
              </a:rPr>
              <a:t>Baguaçu</a:t>
            </a:r>
            <a:r>
              <a:rPr lang="en-US" sz="2000" dirty="0">
                <a:latin typeface="Arial Nova"/>
                <a:ea typeface="+mn-lt"/>
                <a:cs typeface="+mn-lt"/>
              </a:rPr>
              <a:t> é de 24 </a:t>
            </a:r>
            <a:r>
              <a:rPr lang="en-US" sz="2000" err="1">
                <a:latin typeface="Arial Nova"/>
                <a:ea typeface="+mn-lt"/>
                <a:cs typeface="+mn-lt"/>
              </a:rPr>
              <a:t>minutos</a:t>
            </a:r>
            <a:r>
              <a:rPr lang="en-US" sz="2000" dirty="0">
                <a:latin typeface="Arial Nova"/>
                <a:ea typeface="+mn-lt"/>
                <a:cs typeface="+mn-lt"/>
              </a:rPr>
              <a:t> (DELTA T), de </a:t>
            </a:r>
            <a:r>
              <a:rPr lang="en-US" sz="200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. </a:t>
            </a:r>
            <a:r>
              <a:rPr lang="en-US" sz="2000" err="1">
                <a:latin typeface="Arial Nova"/>
                <a:ea typeface="+mn-lt"/>
                <a:cs typeface="+mn-lt"/>
              </a:rPr>
              <a:t>Transformando</a:t>
            </a:r>
            <a:r>
              <a:rPr lang="en-US" sz="2000" dirty="0">
                <a:latin typeface="Arial Nova"/>
                <a:ea typeface="+mn-lt"/>
                <a:cs typeface="+mn-lt"/>
              </a:rPr>
              <a:t> 24 </a:t>
            </a:r>
            <a:r>
              <a:rPr lang="en-US" sz="2000" err="1">
                <a:latin typeface="Arial Nova"/>
                <a:ea typeface="+mn-lt"/>
                <a:cs typeface="+mn-lt"/>
              </a:rPr>
              <a:t>minutos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err="1">
                <a:latin typeface="Arial Nova"/>
                <a:ea typeface="+mn-lt"/>
                <a:cs typeface="+mn-lt"/>
              </a:rPr>
              <a:t>em</a:t>
            </a:r>
            <a:r>
              <a:rPr lang="en-US" sz="2000" dirty="0">
                <a:latin typeface="Arial Nova"/>
                <a:ea typeface="+mn-lt"/>
                <a:cs typeface="+mn-lt"/>
              </a:rPr>
              <a:t> horas, </a:t>
            </a:r>
            <a:r>
              <a:rPr lang="en-US" sz="2000" err="1">
                <a:latin typeface="Arial Nova"/>
                <a:ea typeface="+mn-lt"/>
                <a:cs typeface="+mn-lt"/>
              </a:rPr>
              <a:t>obtemos</a:t>
            </a:r>
            <a:r>
              <a:rPr lang="en-US" sz="2000" dirty="0">
                <a:latin typeface="Arial Nova"/>
                <a:ea typeface="+mn-lt"/>
                <a:cs typeface="+mn-lt"/>
              </a:rPr>
              <a:t> 0.4 horas, </a:t>
            </a:r>
            <a:r>
              <a:rPr lang="en-US" sz="2000" err="1">
                <a:latin typeface="Arial Nova"/>
                <a:ea typeface="+mn-lt"/>
                <a:cs typeface="+mn-lt"/>
              </a:rPr>
              <a:t>aproximadamente</a:t>
            </a:r>
            <a:r>
              <a:rPr lang="en-US" sz="2000" dirty="0">
                <a:latin typeface="Arial Nova"/>
                <a:ea typeface="+mn-lt"/>
                <a:cs typeface="+mn-lt"/>
              </a:rPr>
              <a:t>. 24 </a:t>
            </a:r>
            <a:r>
              <a:rPr lang="en-US" sz="2000" err="1">
                <a:latin typeface="Arial Nova"/>
                <a:ea typeface="+mn-lt"/>
                <a:cs typeface="+mn-lt"/>
              </a:rPr>
              <a:t>dividido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err="1">
                <a:latin typeface="Arial Nova"/>
                <a:ea typeface="+mn-lt"/>
                <a:cs typeface="+mn-lt"/>
              </a:rPr>
              <a:t>por</a:t>
            </a:r>
            <a:r>
              <a:rPr lang="en-US" sz="2000" dirty="0">
                <a:latin typeface="Arial Nova"/>
                <a:ea typeface="+mn-lt"/>
                <a:cs typeface="+mn-lt"/>
              </a:rPr>
              <a:t> 0.4 </a:t>
            </a:r>
            <a:r>
              <a:rPr lang="en-US" sz="2000" err="1">
                <a:latin typeface="Arial Nova"/>
                <a:ea typeface="+mn-lt"/>
                <a:cs typeface="+mn-lt"/>
              </a:rPr>
              <a:t>dá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err="1">
                <a:latin typeface="Arial Nova"/>
                <a:ea typeface="+mn-lt"/>
                <a:cs typeface="+mn-lt"/>
              </a:rPr>
              <a:t>resultado</a:t>
            </a:r>
            <a:r>
              <a:rPr lang="en-US" sz="2000" dirty="0">
                <a:latin typeface="Arial Nova"/>
                <a:ea typeface="+mn-lt"/>
                <a:cs typeface="+mn-lt"/>
              </a:rPr>
              <a:t> de 56.75km/h (</a:t>
            </a:r>
            <a:r>
              <a:rPr lang="en-US" sz="2000" err="1">
                <a:latin typeface="Arial Nova"/>
                <a:ea typeface="+mn-lt"/>
                <a:cs typeface="+mn-lt"/>
              </a:rPr>
              <a:t>velocidade</a:t>
            </a:r>
            <a:r>
              <a:rPr lang="en-US" sz="2000" dirty="0">
                <a:latin typeface="Arial Nova"/>
                <a:ea typeface="+mn-lt"/>
                <a:cs typeface="+mn-lt"/>
              </a:rPr>
              <a:t>), de </a:t>
            </a:r>
            <a:r>
              <a:rPr lang="en-US" sz="200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.</a:t>
            </a:r>
            <a:endParaRPr lang="en-US" sz="2000" dirty="0">
              <a:latin typeface="Arial Nova"/>
            </a:endParaRP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827B4253-BEBF-D473-E26D-725CDF6F1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963" y="1245699"/>
            <a:ext cx="7200053" cy="455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08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B58B06-1ADB-AB09-C541-4EEE3CB1B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937" y="639520"/>
            <a:ext cx="3555999" cy="1719072"/>
          </a:xfrm>
        </p:spPr>
        <p:txBody>
          <a:bodyPr anchor="b">
            <a:normAutofit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GOOGLE MAPS</a:t>
            </a:r>
            <a:endParaRPr lang="en-US" sz="54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829BF-CC00-7D59-5BC6-F42738D6B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937" y="2764875"/>
            <a:ext cx="4247441" cy="404571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Agora,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tentando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calcular</a:t>
            </a:r>
            <a:r>
              <a:rPr lang="en-US" sz="2000" dirty="0">
                <a:latin typeface="Arial Nova"/>
                <a:ea typeface="+mn-lt"/>
                <a:cs typeface="+mn-lt"/>
              </a:rPr>
              <a:t> o tempo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viagem</a:t>
            </a:r>
            <a:r>
              <a:rPr lang="en-US" sz="2000" dirty="0">
                <a:latin typeface="Arial Nova"/>
                <a:ea typeface="+mn-lt"/>
                <a:cs typeface="+mn-lt"/>
              </a:rPr>
              <a:t> de Olímpia para Altair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: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nosso</a:t>
            </a:r>
            <a:r>
              <a:rPr lang="en-US" sz="2000" dirty="0">
                <a:latin typeface="Arial Nova"/>
                <a:ea typeface="+mn-lt"/>
                <a:cs typeface="+mn-lt"/>
              </a:rPr>
              <a:t> DELTA S equivale a 36.5km.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nossa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velocidade</a:t>
            </a:r>
            <a:r>
              <a:rPr lang="en-US" sz="2000" dirty="0">
                <a:latin typeface="Arial Nova"/>
                <a:ea typeface="+mn-lt"/>
                <a:cs typeface="+mn-lt"/>
              </a:rPr>
              <a:t>,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como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vimos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dá</a:t>
            </a:r>
            <a:r>
              <a:rPr lang="en-US" sz="2000" dirty="0">
                <a:latin typeface="Arial Nova"/>
                <a:ea typeface="+mn-lt"/>
                <a:cs typeface="+mn-lt"/>
              </a:rPr>
              <a:t> 56.75km/h.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Calculando</a:t>
            </a:r>
            <a:r>
              <a:rPr lang="en-US" sz="2000" dirty="0">
                <a:latin typeface="Arial Nova"/>
                <a:ea typeface="+mn-lt"/>
                <a:cs typeface="+mn-lt"/>
              </a:rPr>
              <a:t> 36.5/56.75,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temos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resultado</a:t>
            </a:r>
            <a:r>
              <a:rPr lang="en-US" sz="2000" dirty="0">
                <a:latin typeface="Arial Nova"/>
                <a:ea typeface="+mn-lt"/>
                <a:cs typeface="+mn-lt"/>
              </a:rPr>
              <a:t> de 0.64 horas,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ou</a:t>
            </a:r>
            <a:r>
              <a:rPr lang="en-US" sz="2000" dirty="0">
                <a:latin typeface="Arial Nova"/>
                <a:ea typeface="+mn-lt"/>
                <a:cs typeface="+mn-lt"/>
              </a:rPr>
              <a:t> 38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minutos</a:t>
            </a:r>
            <a:r>
              <a:rPr lang="en-US" sz="2000" dirty="0">
                <a:latin typeface="Arial Nova"/>
                <a:ea typeface="+mn-lt"/>
                <a:cs typeface="+mn-lt"/>
              </a:rPr>
              <a:t>. Segundo o Google Maps,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temos</a:t>
            </a:r>
            <a:r>
              <a:rPr lang="en-US" sz="2000" dirty="0">
                <a:latin typeface="Arial Nova"/>
                <a:ea typeface="+mn-lt"/>
                <a:cs typeface="+mn-lt"/>
              </a:rPr>
              <a:t> 34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minutos</a:t>
            </a:r>
            <a:r>
              <a:rPr lang="en-US" sz="2000" dirty="0">
                <a:latin typeface="Arial Nova"/>
                <a:ea typeface="+mn-lt"/>
                <a:cs typeface="+mn-lt"/>
              </a:rPr>
              <a:t> à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 de Olímpia para Altair. Ou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seja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usando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apenas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princípio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velocidade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média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obtemos</a:t>
            </a:r>
            <a:r>
              <a:rPr lang="en-US" sz="2000" dirty="0">
                <a:latin typeface="Arial Nova"/>
                <a:ea typeface="+mn-lt"/>
                <a:cs typeface="+mn-lt"/>
              </a:rPr>
              <a:t> um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resultado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muito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próximo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ao</a:t>
            </a:r>
            <a:r>
              <a:rPr lang="en-US" sz="2000" dirty="0">
                <a:latin typeface="Arial Nova"/>
                <a:ea typeface="+mn-lt"/>
                <a:cs typeface="+mn-lt"/>
              </a:rPr>
              <a:t> do Google Maps.</a:t>
            </a:r>
            <a:endParaRPr lang="en-US" sz="2000">
              <a:latin typeface="Arial Nova"/>
            </a:endParaRPr>
          </a:p>
        </p:txBody>
      </p: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02ED31DF-0D65-98FF-BB6E-9F54E611E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073" y="1210365"/>
            <a:ext cx="7312942" cy="479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96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D41A028-49B4-9FDE-1C86-357AB824F2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333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F59CC2-4C2E-DC9C-0988-4BDA49F7F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936" y="844486"/>
            <a:ext cx="9484225" cy="1461778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VANTAGENS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7D8A815-1B1F-4DB5-A03C-F4987CF0C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27777" y="343106"/>
            <a:ext cx="1692092" cy="1852591"/>
            <a:chOff x="790870" y="911082"/>
            <a:chExt cx="2191635" cy="2442764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261388EF-B4CE-4326-979A-2F53CED60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0870" y="2245586"/>
              <a:ext cx="1262906" cy="1108260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4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33A25547-9075-4BDB-8F46-BA09E76AA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3975" y="911082"/>
              <a:ext cx="2048530" cy="1797684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tx1">
                  <a:alpha val="6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1D917FAD-3240-4D3F-91A0-9571F75DC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2936" y="1825453"/>
              <a:ext cx="799094" cy="701243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DC116-8DBB-4082-CBB3-66440A8F6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9714" y="2766581"/>
            <a:ext cx="9484235" cy="305272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>
                <a:latin typeface="Arial Nova"/>
                <a:ea typeface="+mn-lt"/>
                <a:cs typeface="+mn-lt"/>
              </a:rPr>
              <a:t>Entre as vantagens do transporte, está a maior velocidade de mobilidade de pessoas entre locais, menor dependência do movimento a pé (cansando menos), maior facilidade para carregar compras e objetos, e, claro, maior movimentação da economia, visto que o próprio ato de fabricação de meios de transporte já é uma movimentação econômica e o crescimento de indústrias. Além disso, podem transportar cargas gigantescas, facilitam a globalização e o comércio internacional e nacional, além de ajudarem em diversas outras indústrias indiretamente, pela sua capacidade de transportar objetos a longas distâncias.</a:t>
            </a:r>
            <a:endParaRPr lang="en-US" sz="220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1328285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1EBC50-35C9-DF97-6208-2B06E42D7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192" y="325369"/>
            <a:ext cx="4763712" cy="1956841"/>
          </a:xfrm>
        </p:spPr>
        <p:txBody>
          <a:bodyPr anchor="b"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DESVANTAGENS</a:t>
            </a:r>
            <a:endParaRPr lang="en-US" sz="48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BFE6B-C803-167A-AEFD-963794402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192" y="2802344"/>
            <a:ext cx="4681032" cy="41532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800" err="1">
                <a:latin typeface="Arial Nova"/>
                <a:ea typeface="+mn-lt"/>
                <a:cs typeface="+mn-lt"/>
              </a:rPr>
              <a:t>Entretanto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err="1">
                <a:latin typeface="Arial Nova"/>
                <a:ea typeface="+mn-lt"/>
                <a:cs typeface="+mn-lt"/>
              </a:rPr>
              <a:t>não</a:t>
            </a:r>
            <a:r>
              <a:rPr lang="en-US" sz="1800" dirty="0">
                <a:latin typeface="Arial Nova"/>
                <a:ea typeface="+mn-lt"/>
                <a:cs typeface="+mn-lt"/>
              </a:rPr>
              <a:t> se </a:t>
            </a:r>
            <a:r>
              <a:rPr lang="en-US" sz="1800" err="1">
                <a:latin typeface="Arial Nova"/>
                <a:ea typeface="+mn-lt"/>
                <a:cs typeface="+mn-lt"/>
              </a:rPr>
              <a:t>pode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esquecer</a:t>
            </a:r>
            <a:r>
              <a:rPr lang="en-US" sz="1800" dirty="0">
                <a:latin typeface="Arial Nova"/>
                <a:ea typeface="+mn-lt"/>
                <a:cs typeface="+mn-lt"/>
              </a:rPr>
              <a:t> dos </a:t>
            </a:r>
            <a:r>
              <a:rPr lang="en-US" sz="1800" err="1">
                <a:latin typeface="Arial Nova"/>
                <a:ea typeface="+mn-lt"/>
                <a:cs typeface="+mn-lt"/>
              </a:rPr>
              <a:t>efeitos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colaterais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err="1">
                <a:latin typeface="Arial Nova"/>
                <a:ea typeface="+mn-lt"/>
                <a:cs typeface="+mn-lt"/>
              </a:rPr>
              <a:t>principalmente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relacionados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ao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meio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ambiente</a:t>
            </a:r>
            <a:r>
              <a:rPr lang="en-US" sz="1800" dirty="0">
                <a:latin typeface="Arial Nova"/>
                <a:ea typeface="+mn-lt"/>
                <a:cs typeface="+mn-lt"/>
              </a:rPr>
              <a:t>. </a:t>
            </a:r>
            <a:r>
              <a:rPr lang="en-US" sz="1800" err="1">
                <a:latin typeface="Arial Nova"/>
                <a:ea typeface="+mn-lt"/>
                <a:cs typeface="+mn-lt"/>
              </a:rPr>
              <a:t>Os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transportes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são</a:t>
            </a:r>
            <a:r>
              <a:rPr lang="en-US" sz="1800" dirty="0">
                <a:latin typeface="Arial Nova"/>
                <a:ea typeface="+mn-lt"/>
                <a:cs typeface="+mn-lt"/>
              </a:rPr>
              <a:t> fortes </a:t>
            </a:r>
            <a:r>
              <a:rPr lang="en-US" sz="1800" err="1">
                <a:latin typeface="Arial Nova"/>
                <a:ea typeface="+mn-lt"/>
                <a:cs typeface="+mn-lt"/>
              </a:rPr>
              <a:t>geradores</a:t>
            </a:r>
            <a:r>
              <a:rPr lang="en-US" sz="1800" dirty="0">
                <a:latin typeface="Arial Nova"/>
                <a:ea typeface="+mn-lt"/>
                <a:cs typeface="+mn-lt"/>
              </a:rPr>
              <a:t> de </a:t>
            </a:r>
            <a:r>
              <a:rPr lang="en-US" sz="1800" err="1">
                <a:latin typeface="Arial Nova"/>
                <a:ea typeface="+mn-lt"/>
                <a:cs typeface="+mn-lt"/>
              </a:rPr>
              <a:t>poluição</a:t>
            </a:r>
            <a:r>
              <a:rPr lang="en-US" sz="1800" dirty="0">
                <a:latin typeface="Arial Nova"/>
                <a:ea typeface="+mn-lt"/>
                <a:cs typeface="+mn-lt"/>
              </a:rPr>
              <a:t> e de </a:t>
            </a:r>
            <a:r>
              <a:rPr lang="en-US" sz="1800" err="1">
                <a:latin typeface="Arial Nova"/>
                <a:ea typeface="+mn-lt"/>
                <a:cs typeface="+mn-lt"/>
              </a:rPr>
              <a:t>dióxido</a:t>
            </a:r>
            <a:r>
              <a:rPr lang="en-US" sz="1800" dirty="0">
                <a:latin typeface="Arial Nova"/>
                <a:ea typeface="+mn-lt"/>
                <a:cs typeface="+mn-lt"/>
              </a:rPr>
              <a:t> de </a:t>
            </a:r>
            <a:r>
              <a:rPr lang="en-US" sz="1800" err="1">
                <a:latin typeface="Arial Nova"/>
                <a:ea typeface="+mn-lt"/>
                <a:cs typeface="+mn-lt"/>
              </a:rPr>
              <a:t>carbono</a:t>
            </a:r>
            <a:r>
              <a:rPr lang="en-US" sz="1800" dirty="0">
                <a:latin typeface="Arial Nova"/>
                <a:ea typeface="+mn-lt"/>
                <a:cs typeface="+mn-lt"/>
              </a:rPr>
              <a:t>. O </a:t>
            </a:r>
            <a:r>
              <a:rPr lang="en-US" sz="1800" err="1">
                <a:latin typeface="Arial Nova"/>
                <a:ea typeface="+mn-lt"/>
                <a:cs typeface="+mn-lt"/>
              </a:rPr>
              <a:t>escapamento</a:t>
            </a:r>
            <a:r>
              <a:rPr lang="en-US" sz="1800" dirty="0">
                <a:latin typeface="Arial Nova"/>
                <a:ea typeface="+mn-lt"/>
                <a:cs typeface="+mn-lt"/>
              </a:rPr>
              <a:t> de um </a:t>
            </a:r>
            <a:r>
              <a:rPr lang="en-US" sz="1800" err="1">
                <a:latin typeface="Arial Nova"/>
                <a:ea typeface="+mn-lt"/>
                <a:cs typeface="+mn-lt"/>
              </a:rPr>
              <a:t>carro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err="1">
                <a:latin typeface="Arial Nova"/>
                <a:ea typeface="+mn-lt"/>
                <a:cs typeface="+mn-lt"/>
              </a:rPr>
              <a:t>por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exemplo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err="1">
                <a:latin typeface="Arial Nova"/>
                <a:ea typeface="+mn-lt"/>
                <a:cs typeface="+mn-lt"/>
              </a:rPr>
              <a:t>pode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gerar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muita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poluição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devido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ao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combustível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alocado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nele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err="1">
                <a:latin typeface="Arial Nova"/>
                <a:ea typeface="+mn-lt"/>
                <a:cs typeface="+mn-lt"/>
              </a:rPr>
              <a:t>contribuindo</a:t>
            </a:r>
            <a:r>
              <a:rPr lang="en-US" sz="1800" dirty="0">
                <a:latin typeface="Arial Nova"/>
                <a:ea typeface="+mn-lt"/>
                <a:cs typeface="+mn-lt"/>
              </a:rPr>
              <a:t> para o </a:t>
            </a:r>
            <a:r>
              <a:rPr lang="en-US" sz="1800" err="1">
                <a:latin typeface="Arial Nova"/>
                <a:ea typeface="+mn-lt"/>
                <a:cs typeface="+mn-lt"/>
              </a:rPr>
              <a:t>efeito</a:t>
            </a:r>
            <a:r>
              <a:rPr lang="en-US" sz="1800" dirty="0">
                <a:latin typeface="Arial Nova"/>
                <a:ea typeface="+mn-lt"/>
                <a:cs typeface="+mn-lt"/>
              </a:rPr>
              <a:t> estufa </a:t>
            </a:r>
            <a:r>
              <a:rPr lang="en-US" sz="1800" err="1">
                <a:latin typeface="Arial Nova"/>
                <a:ea typeface="+mn-lt"/>
                <a:cs typeface="+mn-lt"/>
              </a:rPr>
              <a:t>indesejado</a:t>
            </a:r>
            <a:r>
              <a:rPr lang="en-US" sz="1800" dirty="0">
                <a:latin typeface="Arial Nova"/>
                <a:ea typeface="+mn-lt"/>
                <a:cs typeface="+mn-lt"/>
              </a:rPr>
              <a:t>. </a:t>
            </a:r>
            <a:r>
              <a:rPr lang="en-US" sz="1800" err="1">
                <a:latin typeface="Arial Nova"/>
                <a:ea typeface="+mn-lt"/>
                <a:cs typeface="+mn-lt"/>
              </a:rPr>
              <a:t>Os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navios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também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são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grandes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contribuidores</a:t>
            </a:r>
            <a:r>
              <a:rPr lang="en-US" sz="1800" dirty="0">
                <a:latin typeface="Arial Nova"/>
                <a:ea typeface="+mn-lt"/>
                <a:cs typeface="+mn-lt"/>
              </a:rPr>
              <a:t> para a </a:t>
            </a:r>
            <a:r>
              <a:rPr lang="en-US" sz="1800" err="1">
                <a:latin typeface="Arial Nova"/>
                <a:ea typeface="+mn-lt"/>
                <a:cs typeface="+mn-lt"/>
              </a:rPr>
              <a:t>poluição</a:t>
            </a:r>
            <a:r>
              <a:rPr lang="en-US" sz="1800" dirty="0">
                <a:latin typeface="Arial Nova"/>
                <a:ea typeface="+mn-lt"/>
                <a:cs typeface="+mn-lt"/>
              </a:rPr>
              <a:t> dos mares, visto que </a:t>
            </a:r>
            <a:r>
              <a:rPr lang="en-US" sz="1800" err="1">
                <a:latin typeface="Arial Nova"/>
                <a:ea typeface="+mn-lt"/>
                <a:cs typeface="+mn-lt"/>
              </a:rPr>
              <a:t>despejam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óleo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err="1">
                <a:latin typeface="Arial Nova"/>
                <a:ea typeface="+mn-lt"/>
                <a:cs typeface="+mn-lt"/>
              </a:rPr>
              <a:t>podendo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impedir</a:t>
            </a:r>
            <a:r>
              <a:rPr lang="en-US" sz="1800" dirty="0">
                <a:latin typeface="Arial Nova"/>
                <a:ea typeface="+mn-lt"/>
                <a:cs typeface="+mn-lt"/>
              </a:rPr>
              <a:t> a </a:t>
            </a:r>
            <a:r>
              <a:rPr lang="en-US" sz="1800" err="1">
                <a:latin typeface="Arial Nova"/>
                <a:ea typeface="+mn-lt"/>
                <a:cs typeface="+mn-lt"/>
              </a:rPr>
              <a:t>fotossíntese</a:t>
            </a:r>
            <a:r>
              <a:rPr lang="en-US" sz="1800" dirty="0">
                <a:latin typeface="Arial Nova"/>
                <a:ea typeface="+mn-lt"/>
                <a:cs typeface="+mn-lt"/>
              </a:rPr>
              <a:t> de </a:t>
            </a:r>
            <a:r>
              <a:rPr lang="en-US" sz="1800" err="1">
                <a:latin typeface="Arial Nova"/>
                <a:ea typeface="+mn-lt"/>
                <a:cs typeface="+mn-lt"/>
              </a:rPr>
              <a:t>certas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plantas</a:t>
            </a:r>
            <a:r>
              <a:rPr lang="en-US" sz="1800" dirty="0">
                <a:latin typeface="Arial Nova"/>
                <a:ea typeface="+mn-lt"/>
                <a:cs typeface="+mn-lt"/>
              </a:rPr>
              <a:t>. </a:t>
            </a:r>
            <a:r>
              <a:rPr lang="en-US" sz="1800" err="1">
                <a:latin typeface="Arial Nova"/>
                <a:ea typeface="+mn-lt"/>
                <a:cs typeface="+mn-lt"/>
              </a:rPr>
              <a:t>Além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disso</a:t>
            </a:r>
            <a:r>
              <a:rPr lang="en-US" sz="1800" dirty="0">
                <a:latin typeface="Arial Nova"/>
                <a:ea typeface="+mn-lt"/>
                <a:cs typeface="+mn-lt"/>
              </a:rPr>
              <a:t>, o </a:t>
            </a:r>
            <a:r>
              <a:rPr lang="en-US" sz="1800" err="1">
                <a:latin typeface="Arial Nova"/>
                <a:ea typeface="+mn-lt"/>
                <a:cs typeface="+mn-lt"/>
              </a:rPr>
              <a:t>consumismo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materialista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gerado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pelos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transportes</a:t>
            </a:r>
            <a:r>
              <a:rPr lang="en-US" sz="1800" dirty="0">
                <a:latin typeface="Arial Nova"/>
                <a:ea typeface="+mn-lt"/>
                <a:cs typeface="+mn-lt"/>
              </a:rPr>
              <a:t> e </a:t>
            </a:r>
            <a:r>
              <a:rPr lang="en-US" sz="1800" err="1">
                <a:latin typeface="Arial Nova"/>
                <a:ea typeface="+mn-lt"/>
                <a:cs typeface="+mn-lt"/>
              </a:rPr>
              <a:t>suas</a:t>
            </a:r>
            <a:r>
              <a:rPr lang="en-US" sz="1800" dirty="0">
                <a:latin typeface="Arial Nova"/>
                <a:ea typeface="+mn-lt"/>
                <a:cs typeface="+mn-lt"/>
              </a:rPr>
              <a:t> cargas é outro </a:t>
            </a:r>
            <a:r>
              <a:rPr lang="en-US" sz="1800" err="1">
                <a:latin typeface="Arial Nova"/>
                <a:ea typeface="+mn-lt"/>
                <a:cs typeface="+mn-lt"/>
              </a:rPr>
              <a:t>efeito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colateral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err="1">
                <a:latin typeface="Arial Nova"/>
                <a:ea typeface="+mn-lt"/>
                <a:cs typeface="+mn-lt"/>
              </a:rPr>
              <a:t>desta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vez</a:t>
            </a:r>
            <a:r>
              <a:rPr lang="en-US" sz="1800" dirty="0">
                <a:latin typeface="Arial Nova"/>
                <a:ea typeface="+mn-lt"/>
                <a:cs typeface="+mn-lt"/>
              </a:rPr>
              <a:t> </a:t>
            </a:r>
            <a:r>
              <a:rPr lang="en-US" sz="1800" err="1">
                <a:latin typeface="Arial Nova"/>
                <a:ea typeface="+mn-lt"/>
                <a:cs typeface="+mn-lt"/>
              </a:rPr>
              <a:t>indireto</a:t>
            </a:r>
            <a:r>
              <a:rPr lang="en-US" sz="1800" dirty="0">
                <a:latin typeface="Arial Nova"/>
                <a:ea typeface="+mn-lt"/>
                <a:cs typeface="+mn-lt"/>
              </a:rPr>
              <a:t>, </a:t>
            </a:r>
            <a:r>
              <a:rPr lang="en-US" sz="1800" err="1">
                <a:latin typeface="Arial Nova"/>
                <a:ea typeface="+mn-lt"/>
                <a:cs typeface="+mn-lt"/>
              </a:rPr>
              <a:t>causado</a:t>
            </a:r>
            <a:r>
              <a:rPr lang="en-US" sz="1800" dirty="0">
                <a:latin typeface="Arial Nova"/>
                <a:ea typeface="+mn-lt"/>
                <a:cs typeface="+mn-lt"/>
              </a:rPr>
              <a:t>.</a:t>
            </a:r>
          </a:p>
        </p:txBody>
      </p:sp>
      <p:pic>
        <p:nvPicPr>
          <p:cNvPr id="4" name="Picture 4" descr="A picture containing outdoor, transport, watercraft&#10;&#10;Description automatically generated">
            <a:extLst>
              <a:ext uri="{FF2B5EF4-FFF2-40B4-BE49-F238E27FC236}">
                <a16:creationId xmlns:a16="http://schemas.microsoft.com/office/drawing/2014/main" id="{24E29683-4471-D892-21FD-F60BD3C4C0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11" r="1438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18098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3CF85-131A-EC7A-DB7E-DB7B00978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REFERÊNCIAS BIBLIOGRÁFICAS</a:t>
            </a:r>
            <a:endParaRPr lang="en-US" sz="48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44D59-5F5E-77F9-2F83-80AD4CD7C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2000" dirty="0">
                <a:latin typeface="Arial Nova"/>
                <a:ea typeface="+mn-lt"/>
                <a:cs typeface="+mn-lt"/>
                <a:hlinkClick r:id="rId2"/>
              </a:rPr>
              <a:t>https://conceptfirst.com.sg/physics-in-transportation/#:~:text=Cars%20rely%20on%20the%20laws,the%20direction%20of%20the%20car</a:t>
            </a:r>
            <a:r>
              <a:rPr lang="en-US" sz="2000" dirty="0">
                <a:latin typeface="Arial Nova"/>
                <a:ea typeface="+mn-lt"/>
                <a:cs typeface="+mn-lt"/>
              </a:rPr>
              <a:t>.</a:t>
            </a:r>
            <a:endParaRPr lang="en-US" sz="2000" dirty="0">
              <a:latin typeface="Arial Nova"/>
            </a:endParaRPr>
          </a:p>
          <a:p>
            <a:pPr>
              <a:buNone/>
            </a:pPr>
            <a:r>
              <a:rPr lang="en-US" sz="2000" dirty="0">
                <a:latin typeface="Arial Nova"/>
                <a:ea typeface="+mn-lt"/>
                <a:cs typeface="+mn-lt"/>
                <a:hlinkClick r:id="rId3"/>
              </a:rPr>
              <a:t>https://www.bibalex.org/SCIplanet/en/Article/Details?id=13706#:~:text=There%20are%20two%20forces%20acting,the%20net%20force%20equals%20zero</a:t>
            </a:r>
            <a:r>
              <a:rPr lang="en-US" sz="2000" dirty="0">
                <a:latin typeface="Arial Nova"/>
                <a:ea typeface="+mn-lt"/>
                <a:cs typeface="+mn-lt"/>
              </a:rPr>
              <a:t>.</a:t>
            </a:r>
            <a:endParaRPr lang="en-US" sz="2000" dirty="0">
              <a:latin typeface="Arial Nova"/>
            </a:endParaRPr>
          </a:p>
          <a:p>
            <a:pPr>
              <a:buNone/>
            </a:pPr>
            <a:r>
              <a:rPr lang="en-US" sz="2000" dirty="0">
                <a:latin typeface="Arial Nova"/>
                <a:ea typeface="+mn-lt"/>
                <a:cs typeface="+mn-lt"/>
                <a:hlinkClick r:id="rId4"/>
              </a:rPr>
              <a:t>https://www.shippingandfreightresource.com/shipping-and-physics/</a:t>
            </a:r>
            <a:endParaRPr lang="en-US" sz="2000" dirty="0">
              <a:latin typeface="Arial Nova"/>
            </a:endParaRPr>
          </a:p>
          <a:p>
            <a:pPr>
              <a:buNone/>
            </a:pPr>
            <a:r>
              <a:rPr lang="en-US" sz="2000" dirty="0">
                <a:latin typeface="Arial Nova"/>
                <a:ea typeface="+mn-lt"/>
                <a:cs typeface="+mn-lt"/>
                <a:hlinkClick r:id="rId5"/>
              </a:rPr>
              <a:t>https://www.youtube.com/watch?v=wqC8xa2-Roo</a:t>
            </a:r>
            <a:endParaRPr lang="en-US" sz="2000" dirty="0">
              <a:latin typeface="Arial Nova"/>
            </a:endParaRPr>
          </a:p>
          <a:p>
            <a:pPr>
              <a:buNone/>
            </a:pPr>
            <a:r>
              <a:rPr lang="en-US" sz="2000" dirty="0">
                <a:latin typeface="Arial Nova"/>
                <a:ea typeface="+mn-lt"/>
                <a:cs typeface="+mn-lt"/>
                <a:hlinkClick r:id="rId6"/>
              </a:rPr>
              <a:t>https://youtu.be/hk9Oy3rXNno</a:t>
            </a:r>
            <a:endParaRPr lang="en-US" sz="2000" dirty="0">
              <a:latin typeface="Arial Nova"/>
            </a:endParaRPr>
          </a:p>
          <a:p>
            <a:pPr marL="0" indent="0">
              <a:buNone/>
            </a:pPr>
            <a:r>
              <a:rPr lang="en-US" sz="2000" dirty="0">
                <a:latin typeface="Arial Nova"/>
                <a:ea typeface="+mn-lt"/>
                <a:cs typeface="+mn-lt"/>
                <a:hlinkClick r:id="rId4"/>
              </a:rPr>
              <a:t>https://www.shippingandfreightresource.com/shipping-and-physics/</a:t>
            </a:r>
            <a:endParaRPr lang="en-US" sz="2000" dirty="0">
              <a:latin typeface="Arial Nova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https://www.quora.com/Speed-Limits/How-does-Google-Maps-calculate-your-ETA</a:t>
            </a:r>
            <a:endParaRPr lang="en-US" sz="20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496183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95E87-AE8B-8236-F78A-6E18C02BF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Autofit/>
          </a:bodyPr>
          <a:lstStyle/>
          <a:p>
            <a:r>
              <a:rPr lang="en-US" sz="4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ESTUDO DA FÍSICA NOS TRANSPORTES</a:t>
            </a:r>
            <a:endParaRPr lang="en-US" sz="48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2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C65C0-8841-99E6-9CA3-CAAC0BAF0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estudo</a:t>
            </a:r>
            <a:r>
              <a:rPr lang="en-US" sz="2000" dirty="0">
                <a:latin typeface="Arial Nova"/>
                <a:ea typeface="+mn-lt"/>
                <a:cs typeface="+mn-lt"/>
              </a:rPr>
              <a:t> da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física</a:t>
            </a:r>
            <a:r>
              <a:rPr lang="en-US" sz="2000" dirty="0">
                <a:latin typeface="Arial Nova"/>
                <a:ea typeface="+mn-lt"/>
                <a:cs typeface="+mn-lt"/>
              </a:rPr>
              <a:t> é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essencial</a:t>
            </a:r>
            <a:r>
              <a:rPr lang="en-US" sz="2000" dirty="0">
                <a:latin typeface="Arial Nova"/>
                <a:ea typeface="+mn-lt"/>
                <a:cs typeface="+mn-lt"/>
              </a:rPr>
              <a:t> para que se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entenda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alguns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processos</a:t>
            </a:r>
            <a:r>
              <a:rPr lang="en-US" sz="2000" dirty="0">
                <a:latin typeface="Arial Nova"/>
                <a:ea typeface="+mn-lt"/>
                <a:cs typeface="+mn-lt"/>
              </a:rPr>
              <a:t> dos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meios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transporte</a:t>
            </a:r>
            <a:r>
              <a:rPr lang="en-US" sz="2000" dirty="0">
                <a:latin typeface="Arial Nova"/>
                <a:ea typeface="+mn-lt"/>
                <a:cs typeface="+mn-lt"/>
              </a:rPr>
              <a:t> (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aviões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navios</a:t>
            </a:r>
            <a:r>
              <a:rPr lang="en-US" sz="2000" dirty="0">
                <a:latin typeface="Arial Nova"/>
                <a:ea typeface="+mn-lt"/>
                <a:cs typeface="+mn-lt"/>
              </a:rPr>
              <a:t>) 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suas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utilidades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como</a:t>
            </a:r>
            <a:r>
              <a:rPr lang="en-US" sz="2000" dirty="0">
                <a:latin typeface="Arial Nova"/>
                <a:ea typeface="+mn-lt"/>
                <a:cs typeface="+mn-lt"/>
              </a:rPr>
              <a:t>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condução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pessoas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ou</a:t>
            </a:r>
            <a:r>
              <a:rPr lang="en-US" sz="2000" dirty="0">
                <a:latin typeface="Arial Nova"/>
                <a:ea typeface="+mn-lt"/>
                <a:cs typeface="+mn-lt"/>
              </a:rPr>
              <a:t> de carga.</a:t>
            </a:r>
            <a:endParaRPr lang="en-US" sz="2000" dirty="0">
              <a:latin typeface="Arial Nova"/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O </a:t>
            </a:r>
            <a:r>
              <a:rPr lang="en-US" sz="2000" err="1">
                <a:latin typeface="Arial Nova"/>
                <a:ea typeface="+mn-lt"/>
                <a:cs typeface="+mn-lt"/>
              </a:rPr>
              <a:t>atrito</a:t>
            </a:r>
            <a:r>
              <a:rPr lang="en-US" sz="2000" dirty="0">
                <a:latin typeface="Arial Nova"/>
                <a:ea typeface="+mn-lt"/>
                <a:cs typeface="+mn-lt"/>
              </a:rPr>
              <a:t>, o </a:t>
            </a:r>
            <a:r>
              <a:rPr lang="en-US" sz="2000" err="1">
                <a:latin typeface="Arial Nova"/>
                <a:ea typeface="+mn-lt"/>
                <a:cs typeface="+mn-lt"/>
              </a:rPr>
              <a:t>arrasto</a:t>
            </a:r>
            <a:r>
              <a:rPr lang="en-US" sz="2000" dirty="0">
                <a:latin typeface="Arial Nova"/>
                <a:ea typeface="+mn-lt"/>
                <a:cs typeface="+mn-lt"/>
              </a:rPr>
              <a:t>, a </a:t>
            </a:r>
            <a:r>
              <a:rPr lang="en-US" sz="2000" err="1">
                <a:latin typeface="Arial Nova"/>
                <a:ea typeface="+mn-lt"/>
                <a:cs typeface="+mn-lt"/>
              </a:rPr>
              <a:t>gravidade</a:t>
            </a:r>
            <a:r>
              <a:rPr lang="en-US" sz="2000" dirty="0">
                <a:latin typeface="Arial Nova"/>
                <a:ea typeface="+mn-lt"/>
                <a:cs typeface="+mn-lt"/>
              </a:rPr>
              <a:t>, as leis de Newton, as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forças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sobre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objetos</a:t>
            </a:r>
            <a:r>
              <a:rPr lang="en-US" sz="2000" dirty="0">
                <a:latin typeface="Arial Nova"/>
                <a:ea typeface="+mn-lt"/>
                <a:cs typeface="+mn-lt"/>
              </a:rPr>
              <a:t>: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todos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estes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conceitos</a:t>
            </a:r>
            <a:r>
              <a:rPr lang="en-US" sz="2000" dirty="0">
                <a:latin typeface="Arial Nova"/>
                <a:ea typeface="+mn-lt"/>
                <a:cs typeface="+mn-lt"/>
              </a:rPr>
              <a:t> se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aplicam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diariamente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nos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meios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transportes</a:t>
            </a:r>
            <a:r>
              <a:rPr lang="en-US" sz="2000" dirty="0">
                <a:latin typeface="Arial Nova"/>
                <a:ea typeface="+mn-lt"/>
                <a:cs typeface="+mn-lt"/>
              </a:rPr>
              <a:t>, no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trânsito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aviação</a:t>
            </a:r>
            <a:r>
              <a:rPr lang="en-US" sz="2000" dirty="0">
                <a:latin typeface="Arial Nova"/>
                <a:ea typeface="+mn-lt"/>
                <a:cs typeface="+mn-lt"/>
              </a:rPr>
              <a:t>, etc.</a:t>
            </a:r>
            <a:endParaRPr lang="en-US" sz="2000" dirty="0">
              <a:latin typeface="Arial Nova"/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7E0B396-5702-56F0-980F-DB96C0A17D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49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65958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D9F7BF7-0470-4643-98A4-6BC35B3D4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157694" cy="4950634"/>
          </a:xfrm>
          <a:custGeom>
            <a:avLst/>
            <a:gdLst>
              <a:gd name="connsiteX0" fmla="*/ 5157694 w 5157694"/>
              <a:gd name="connsiteY0" fmla="*/ 0 h 4950634"/>
              <a:gd name="connsiteX1" fmla="*/ 263400 w 5157694"/>
              <a:gd name="connsiteY1" fmla="*/ 0 h 4950634"/>
              <a:gd name="connsiteX2" fmla="*/ 161950 w 5157694"/>
              <a:gd name="connsiteY2" fmla="*/ 277179 h 4950634"/>
              <a:gd name="connsiteX3" fmla="*/ 0 w 5157694"/>
              <a:gd name="connsiteY3" fmla="*/ 1348379 h 4950634"/>
              <a:gd name="connsiteX4" fmla="*/ 3602256 w 5157694"/>
              <a:gd name="connsiteY4" fmla="*/ 4950634 h 4950634"/>
              <a:gd name="connsiteX5" fmla="*/ 4984183 w 5157694"/>
              <a:gd name="connsiteY5" fmla="*/ 4676036 h 4950634"/>
              <a:gd name="connsiteX6" fmla="*/ 5157694 w 5157694"/>
              <a:gd name="connsiteY6" fmla="*/ 4598233 h 495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7694" h="4950634">
                <a:moveTo>
                  <a:pt x="5157694" y="0"/>
                </a:moveTo>
                <a:lnTo>
                  <a:pt x="263400" y="0"/>
                </a:lnTo>
                <a:lnTo>
                  <a:pt x="161950" y="277179"/>
                </a:lnTo>
                <a:cubicBezTo>
                  <a:pt x="56700" y="615571"/>
                  <a:pt x="0" y="975354"/>
                  <a:pt x="0" y="1348379"/>
                </a:cubicBezTo>
                <a:cubicBezTo>
                  <a:pt x="0" y="3337849"/>
                  <a:pt x="1612786" y="4950634"/>
                  <a:pt x="3602256" y="4950634"/>
                </a:cubicBezTo>
                <a:cubicBezTo>
                  <a:pt x="4091852" y="4950634"/>
                  <a:pt x="4558635" y="4852960"/>
                  <a:pt x="4984183" y="4676036"/>
                </a:cubicBezTo>
                <a:lnTo>
                  <a:pt x="5157694" y="459823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44AD5F1-5EFA-450C-8A99-3B23B033F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4931983" cy="4724929"/>
          </a:xfrm>
          <a:custGeom>
            <a:avLst/>
            <a:gdLst>
              <a:gd name="connsiteX0" fmla="*/ 4931983 w 4931983"/>
              <a:gd name="connsiteY0" fmla="*/ 0 h 4724929"/>
              <a:gd name="connsiteX1" fmla="*/ 281761 w 4931983"/>
              <a:gd name="connsiteY1" fmla="*/ 0 h 4724929"/>
              <a:gd name="connsiteX2" fmla="*/ 265347 w 4931983"/>
              <a:gd name="connsiteY2" fmla="*/ 34074 h 4724929"/>
              <a:gd name="connsiteX3" fmla="*/ 0 w 4931983"/>
              <a:gd name="connsiteY3" fmla="*/ 1348380 h 4724929"/>
              <a:gd name="connsiteX4" fmla="*/ 3376549 w 4931983"/>
              <a:gd name="connsiteY4" fmla="*/ 4724929 h 4724929"/>
              <a:gd name="connsiteX5" fmla="*/ 4840423 w 4931983"/>
              <a:gd name="connsiteY5" fmla="*/ 4391965 h 4724929"/>
              <a:gd name="connsiteX6" fmla="*/ 4931983 w 4931983"/>
              <a:gd name="connsiteY6" fmla="*/ 4341519 h 4724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31983" h="4724929">
                <a:moveTo>
                  <a:pt x="4931983" y="0"/>
                </a:moveTo>
                <a:lnTo>
                  <a:pt x="281761" y="0"/>
                </a:lnTo>
                <a:lnTo>
                  <a:pt x="265347" y="34074"/>
                </a:lnTo>
                <a:cubicBezTo>
                  <a:pt x="94485" y="438040"/>
                  <a:pt x="0" y="882177"/>
                  <a:pt x="0" y="1348380"/>
                </a:cubicBezTo>
                <a:cubicBezTo>
                  <a:pt x="0" y="3213197"/>
                  <a:pt x="1511732" y="4724929"/>
                  <a:pt x="3376549" y="4724929"/>
                </a:cubicBezTo>
                <a:cubicBezTo>
                  <a:pt x="3901029" y="4724929"/>
                  <a:pt x="4397579" y="4605349"/>
                  <a:pt x="4840423" y="4391965"/>
                </a:cubicBezTo>
                <a:lnTo>
                  <a:pt x="4931983" y="43415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34920-391E-CA76-DBC7-529F6501D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603504"/>
            <a:ext cx="3221067" cy="303616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CRÉDITOS FINAIS</a:t>
            </a:r>
            <a:endParaRPr lang="en-US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E1AE432-E978-4082-5738-22CCF96142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7038903"/>
              </p:ext>
            </p:extLst>
          </p:nvPr>
        </p:nvGraphicFramePr>
        <p:xfrm>
          <a:off x="5683624" y="1409700"/>
          <a:ext cx="6111297" cy="4572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5495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68C608-3521-C0E8-3D7C-C227B42AD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CARROS E CINTOS DE SEGURANÇA</a:t>
            </a:r>
            <a:endParaRPr lang="en-US" sz="48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E0C4E-839E-D814-8791-B8720A4E0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5141731" cy="428111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Na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condução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pessoas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por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por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exemplo</a:t>
            </a:r>
            <a:r>
              <a:rPr lang="en-US" sz="2000" dirty="0">
                <a:latin typeface="Arial Nova"/>
                <a:ea typeface="+mn-lt"/>
                <a:cs typeface="+mn-lt"/>
              </a:rPr>
              <a:t>, é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essencial</a:t>
            </a:r>
            <a:r>
              <a:rPr lang="en-US" sz="2000" dirty="0">
                <a:latin typeface="Arial Nova"/>
                <a:ea typeface="+mn-lt"/>
                <a:cs typeface="+mn-lt"/>
              </a:rPr>
              <a:t>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todos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estejam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cinto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segurança</a:t>
            </a:r>
            <a:r>
              <a:rPr lang="en-US" sz="2000" dirty="0">
                <a:latin typeface="Arial Nova"/>
                <a:ea typeface="+mn-lt"/>
                <a:cs typeface="+mn-lt"/>
              </a:rPr>
              <a:t>.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Apesar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desta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ideia</a:t>
            </a:r>
            <a:r>
              <a:rPr lang="en-US" sz="2000" dirty="0">
                <a:latin typeface="Arial Nova"/>
                <a:ea typeface="+mn-lt"/>
                <a:cs typeface="+mn-lt"/>
              </a:rPr>
              <a:t> ser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praticamente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axiomática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existe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uma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explicação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física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por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trás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disso</a:t>
            </a:r>
            <a:r>
              <a:rPr lang="en-US" sz="2000" dirty="0">
                <a:latin typeface="Arial Nova"/>
                <a:ea typeface="+mn-lt"/>
                <a:cs typeface="+mn-lt"/>
              </a:rPr>
              <a:t>: Segundo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primeira</a:t>
            </a:r>
            <a:r>
              <a:rPr lang="en-US" sz="2000" dirty="0">
                <a:latin typeface="Arial Nova"/>
                <a:ea typeface="+mn-lt"/>
                <a:cs typeface="+mn-lt"/>
              </a:rPr>
              <a:t> lei de Newton,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descreve</a:t>
            </a:r>
            <a:r>
              <a:rPr lang="en-US" sz="2000" dirty="0">
                <a:latin typeface="Arial Nova"/>
                <a:ea typeface="+mn-lt"/>
                <a:cs typeface="+mn-lt"/>
              </a:rPr>
              <a:t>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inércia</a:t>
            </a:r>
            <a:r>
              <a:rPr lang="en-US" sz="2000" dirty="0">
                <a:latin typeface="Arial Nova"/>
                <a:ea typeface="+mn-lt"/>
                <a:cs typeface="+mn-lt"/>
              </a:rPr>
              <a:t>, se um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 a 60km/h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frear</a:t>
            </a:r>
            <a:r>
              <a:rPr lang="en-US" sz="2000" dirty="0">
                <a:latin typeface="Arial Nova"/>
                <a:ea typeface="+mn-lt"/>
                <a:cs typeface="+mn-lt"/>
              </a:rPr>
              <a:t> e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indivíduo</a:t>
            </a:r>
            <a:r>
              <a:rPr lang="en-US" sz="2000" dirty="0">
                <a:latin typeface="Arial Nova"/>
                <a:ea typeface="+mn-lt"/>
                <a:cs typeface="+mn-lt"/>
              </a:rPr>
              <a:t>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está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dirigindo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não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estiver</a:t>
            </a:r>
            <a:r>
              <a:rPr lang="en-US" sz="2000" dirty="0">
                <a:latin typeface="Arial Nova"/>
                <a:ea typeface="+mn-lt"/>
                <a:cs typeface="+mn-lt"/>
              </a:rPr>
              <a:t> com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cinto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segurança</a:t>
            </a:r>
            <a:r>
              <a:rPr lang="en-US" sz="2000" dirty="0">
                <a:latin typeface="Arial Nova"/>
                <a:ea typeface="+mn-lt"/>
                <a:cs typeface="+mn-lt"/>
              </a:rPr>
              <a:t>,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indivíduo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será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jogado</a:t>
            </a:r>
            <a:r>
              <a:rPr lang="en-US" sz="2000" dirty="0">
                <a:latin typeface="Arial Nova"/>
                <a:ea typeface="+mn-lt"/>
                <a:cs typeface="+mn-lt"/>
              </a:rPr>
              <a:t> à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aproximadamente</a:t>
            </a:r>
            <a:r>
              <a:rPr lang="en-US" sz="2000" dirty="0">
                <a:latin typeface="Arial Nova"/>
                <a:ea typeface="+mn-lt"/>
                <a:cs typeface="+mn-lt"/>
              </a:rPr>
              <a:t> 60km/h para fora do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, se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machucando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gravemente</a:t>
            </a:r>
            <a:r>
              <a:rPr lang="en-US" sz="2000" dirty="0">
                <a:latin typeface="Arial Nova"/>
                <a:ea typeface="+mn-lt"/>
                <a:cs typeface="+mn-lt"/>
              </a:rPr>
              <a:t>. Com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cinto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segurança</a:t>
            </a:r>
            <a:r>
              <a:rPr lang="en-US" sz="2000" dirty="0">
                <a:latin typeface="Arial Nova"/>
                <a:ea typeface="+mn-lt"/>
                <a:cs typeface="+mn-lt"/>
              </a:rPr>
              <a:t>,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indivíduo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mesmo</a:t>
            </a:r>
            <a:r>
              <a:rPr lang="en-US" sz="2000" dirty="0">
                <a:latin typeface="Arial Nova"/>
                <a:ea typeface="+mn-lt"/>
                <a:cs typeface="+mn-lt"/>
              </a:rPr>
              <a:t> que se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mova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inicialmente</a:t>
            </a:r>
            <a:r>
              <a:rPr lang="en-US" sz="2000" dirty="0">
                <a:latin typeface="Arial Nova"/>
                <a:ea typeface="+mn-lt"/>
                <a:cs typeface="+mn-lt"/>
              </a:rPr>
              <a:t> à 60km/h,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será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parado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rapidamente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pelo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cinto</a:t>
            </a:r>
            <a:r>
              <a:rPr lang="en-US" sz="2000" dirty="0">
                <a:latin typeface="Arial Nova"/>
                <a:ea typeface="+mn-lt"/>
                <a:cs typeface="+mn-lt"/>
              </a:rPr>
              <a:t> que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segura</a:t>
            </a:r>
            <a:r>
              <a:rPr lang="en-US" sz="2000" dirty="0">
                <a:latin typeface="Arial Nova"/>
                <a:ea typeface="+mn-lt"/>
                <a:cs typeface="+mn-lt"/>
              </a:rPr>
              <a:t>.</a:t>
            </a:r>
          </a:p>
        </p:txBody>
      </p:sp>
      <p:pic>
        <p:nvPicPr>
          <p:cNvPr id="4" name="Picture 4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8067B0BF-CEF6-657A-5271-B21FE30044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9" r="22703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97302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90EFD-0E6D-8030-47EF-C46A5E622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ATRITO</a:t>
            </a:r>
            <a:endParaRPr lang="en-US" sz="54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B031C-3F0C-14D7-E1B8-C9D3BB6ED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2000" dirty="0" err="1">
                <a:latin typeface="Arial Nova"/>
                <a:ea typeface="+mn-lt"/>
                <a:cs typeface="+mn-lt"/>
              </a:rPr>
              <a:t>Outra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aplicação</a:t>
            </a:r>
            <a:r>
              <a:rPr lang="en-US" sz="2000" dirty="0">
                <a:latin typeface="Arial Nova"/>
                <a:ea typeface="+mn-lt"/>
                <a:cs typeface="+mn-lt"/>
              </a:rPr>
              <a:t> da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física</a:t>
            </a:r>
            <a:r>
              <a:rPr lang="en-US" sz="2000" dirty="0">
                <a:latin typeface="Arial Nova"/>
                <a:ea typeface="+mn-lt"/>
                <a:cs typeface="+mn-lt"/>
              </a:rPr>
              <a:t> no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 é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força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atrito</a:t>
            </a:r>
            <a:r>
              <a:rPr lang="en-US" sz="2000" dirty="0">
                <a:latin typeface="Arial Nova"/>
                <a:ea typeface="+mn-lt"/>
                <a:cs typeface="+mn-lt"/>
              </a:rPr>
              <a:t>.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Basicamente</a:t>
            </a:r>
            <a:r>
              <a:rPr lang="en-US" sz="2000" dirty="0">
                <a:latin typeface="Arial Nova"/>
                <a:ea typeface="+mn-lt"/>
                <a:cs typeface="+mn-lt"/>
              </a:rPr>
              <a:t>,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contato</a:t>
            </a:r>
            <a:r>
              <a:rPr lang="en-US" sz="2000" dirty="0">
                <a:latin typeface="Arial Nova"/>
                <a:ea typeface="+mn-lt"/>
                <a:cs typeface="+mn-lt"/>
              </a:rPr>
              <a:t> da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roda</a:t>
            </a:r>
            <a:r>
              <a:rPr lang="en-US" sz="2000" dirty="0">
                <a:latin typeface="Arial Nova"/>
                <a:ea typeface="+mn-lt"/>
                <a:cs typeface="+mn-lt"/>
              </a:rPr>
              <a:t> com o solo,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quando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está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movimento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gera</a:t>
            </a:r>
            <a:r>
              <a:rPr lang="en-US" sz="2000" dirty="0">
                <a:latin typeface="Arial Nova"/>
                <a:ea typeface="+mn-lt"/>
                <a:cs typeface="+mn-lt"/>
              </a:rPr>
              <a:t> '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força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atrito</a:t>
            </a:r>
            <a:r>
              <a:rPr lang="en-US" sz="2000" dirty="0">
                <a:latin typeface="Arial Nova"/>
                <a:ea typeface="+mn-lt"/>
                <a:cs typeface="+mn-lt"/>
              </a:rPr>
              <a:t>'. Essa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força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atrito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por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sua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vez</a:t>
            </a:r>
            <a:r>
              <a:rPr lang="en-US" sz="2000" dirty="0">
                <a:latin typeface="Arial Nova"/>
                <a:ea typeface="+mn-lt"/>
                <a:cs typeface="+mn-lt"/>
              </a:rPr>
              <a:t>, é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uma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resistência</a:t>
            </a:r>
            <a:r>
              <a:rPr lang="en-US" sz="2000" dirty="0">
                <a:latin typeface="Arial Nova"/>
                <a:ea typeface="+mn-lt"/>
                <a:cs typeface="+mn-lt"/>
              </a:rPr>
              <a:t>,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faz</a:t>
            </a:r>
            <a:r>
              <a:rPr lang="en-US" sz="2000" dirty="0">
                <a:latin typeface="Arial Nova"/>
                <a:ea typeface="+mn-lt"/>
                <a:cs typeface="+mn-lt"/>
              </a:rPr>
              <a:t> com que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contato</a:t>
            </a:r>
            <a:r>
              <a:rPr lang="en-US" sz="2000" dirty="0">
                <a:latin typeface="Arial Nova"/>
                <a:ea typeface="+mn-lt"/>
                <a:cs typeface="+mn-lt"/>
              </a:rPr>
              <a:t> das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duas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superfícies</a:t>
            </a:r>
            <a:r>
              <a:rPr lang="en-US" sz="2000" dirty="0">
                <a:latin typeface="Arial Nova"/>
                <a:ea typeface="+mn-lt"/>
                <a:cs typeface="+mn-lt"/>
              </a:rPr>
              <a:t> (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roda</a:t>
            </a:r>
            <a:r>
              <a:rPr lang="en-US" sz="2000" dirty="0">
                <a:latin typeface="Arial Nova"/>
                <a:ea typeface="+mn-lt"/>
                <a:cs typeface="+mn-lt"/>
              </a:rPr>
              <a:t> e o solo)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seja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mais</a:t>
            </a:r>
            <a:r>
              <a:rPr lang="en-US" sz="2000" dirty="0">
                <a:latin typeface="Arial Nova"/>
                <a:ea typeface="+mn-lt"/>
                <a:cs typeface="+mn-lt"/>
              </a:rPr>
              <a:t> "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difícil</a:t>
            </a:r>
            <a:r>
              <a:rPr lang="en-US" sz="2000" dirty="0">
                <a:latin typeface="Arial Nova"/>
                <a:ea typeface="+mn-lt"/>
                <a:cs typeface="+mn-lt"/>
              </a:rPr>
              <a:t>". Ou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seja</a:t>
            </a:r>
            <a:r>
              <a:rPr lang="en-US" sz="2000" dirty="0">
                <a:latin typeface="Arial Nova"/>
                <a:ea typeface="+mn-lt"/>
                <a:cs typeface="+mn-lt"/>
              </a:rPr>
              <a:t>,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roda</a:t>
            </a:r>
            <a:r>
              <a:rPr lang="en-US" sz="2000" dirty="0">
                <a:latin typeface="Arial Nova"/>
                <a:ea typeface="+mn-lt"/>
                <a:cs typeface="+mn-lt"/>
              </a:rPr>
              <a:t> do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não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irá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passar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tão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facilmente</a:t>
            </a:r>
            <a:r>
              <a:rPr lang="en-US" sz="2000" dirty="0">
                <a:latin typeface="Arial Nova"/>
                <a:ea typeface="+mn-lt"/>
                <a:cs typeface="+mn-lt"/>
              </a:rPr>
              <a:t> (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deslizando</a:t>
            </a:r>
            <a:r>
              <a:rPr lang="en-US" sz="2000" dirty="0">
                <a:latin typeface="Arial Nova"/>
                <a:ea typeface="+mn-lt"/>
                <a:cs typeface="+mn-lt"/>
              </a:rPr>
              <a:t>)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sobre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chão</a:t>
            </a:r>
            <a:r>
              <a:rPr lang="en-US" sz="2000" dirty="0">
                <a:latin typeface="Arial Nova"/>
                <a:ea typeface="+mn-lt"/>
                <a:cs typeface="+mn-lt"/>
              </a:rPr>
              <a:t>. Sem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atrito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ele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teria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sérias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dificuldades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frear</a:t>
            </a:r>
            <a:r>
              <a:rPr lang="en-US" sz="2000" dirty="0">
                <a:latin typeface="Arial Nova"/>
                <a:ea typeface="+mn-lt"/>
                <a:cs typeface="+mn-lt"/>
              </a:rPr>
              <a:t>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por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exemplo</a:t>
            </a:r>
            <a:r>
              <a:rPr lang="en-US" sz="2000" dirty="0">
                <a:latin typeface="Arial Nova"/>
                <a:ea typeface="+mn-lt"/>
                <a:cs typeface="+mn-lt"/>
              </a:rPr>
              <a:t>, visto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não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haveria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resistência</a:t>
            </a:r>
            <a:r>
              <a:rPr lang="en-US" sz="2000" dirty="0">
                <a:latin typeface="Arial Nova"/>
                <a:ea typeface="+mn-lt"/>
                <a:cs typeface="+mn-lt"/>
              </a:rPr>
              <a:t>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parasse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carro</a:t>
            </a:r>
            <a:r>
              <a:rPr lang="en-US" sz="2000" dirty="0">
                <a:latin typeface="Arial Nova"/>
                <a:ea typeface="+mn-lt"/>
                <a:cs typeface="+mn-lt"/>
              </a:rPr>
              <a:t>.</a:t>
            </a:r>
            <a:endParaRPr lang="en-US" sz="2000" dirty="0">
              <a:latin typeface="Arial Nova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7FB4D384-B796-F8C2-8E61-E89B1DBAE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079270"/>
            <a:ext cx="5458968" cy="469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648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D240CA49-4048-4623-1DBE-DCDEA483AD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239E4-0EA8-B601-9D9F-AAB6440FD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841" y="4256305"/>
            <a:ext cx="9449215" cy="622836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VELOCIDADE E DESLOCAMENTO</a:t>
            </a:r>
            <a:endParaRPr lang="en-US" sz="48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9D604-D9C5-E412-A541-270940835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174" y="4955699"/>
            <a:ext cx="9833139" cy="1249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900" dirty="0" err="1">
                <a:latin typeface="Arial Nova"/>
                <a:ea typeface="+mn-lt"/>
                <a:cs typeface="+mn-lt"/>
              </a:rPr>
              <a:t>Outra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coisa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importante</a:t>
            </a:r>
            <a:r>
              <a:rPr lang="en-US" sz="1900" dirty="0">
                <a:latin typeface="Arial Nova"/>
                <a:ea typeface="+mn-lt"/>
                <a:cs typeface="+mn-lt"/>
              </a:rPr>
              <a:t> que a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física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nos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proporciona</a:t>
            </a:r>
            <a:r>
              <a:rPr lang="en-US" sz="1900" dirty="0">
                <a:latin typeface="Arial Nova"/>
                <a:ea typeface="+mn-lt"/>
                <a:cs typeface="+mn-lt"/>
              </a:rPr>
              <a:t> é o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cálculo</a:t>
            </a:r>
            <a:r>
              <a:rPr lang="en-US" sz="1900" dirty="0">
                <a:latin typeface="Arial Nova"/>
                <a:ea typeface="+mn-lt"/>
                <a:cs typeface="+mn-lt"/>
              </a:rPr>
              <a:t> do tempo que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levará</a:t>
            </a:r>
            <a:r>
              <a:rPr lang="en-US" sz="1900" dirty="0">
                <a:latin typeface="Arial Nova"/>
                <a:ea typeface="+mn-lt"/>
                <a:cs typeface="+mn-lt"/>
              </a:rPr>
              <a:t> para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sair</a:t>
            </a:r>
            <a:r>
              <a:rPr lang="en-US" sz="1900" dirty="0">
                <a:latin typeface="Arial Nova"/>
                <a:ea typeface="+mn-lt"/>
                <a:cs typeface="+mn-lt"/>
              </a:rPr>
              <a:t> de um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lugar</a:t>
            </a:r>
            <a:r>
              <a:rPr lang="en-US" sz="1900" dirty="0">
                <a:latin typeface="Arial Nova"/>
                <a:ea typeface="+mn-lt"/>
                <a:cs typeface="+mn-lt"/>
              </a:rPr>
              <a:t> X para um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lugar</a:t>
            </a:r>
            <a:r>
              <a:rPr lang="en-US" sz="1900" dirty="0">
                <a:latin typeface="Arial Nova"/>
                <a:ea typeface="+mn-lt"/>
                <a:cs typeface="+mn-lt"/>
              </a:rPr>
              <a:t> Y,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baseado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na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velocidade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média</a:t>
            </a:r>
            <a:r>
              <a:rPr lang="en-US" sz="1900" dirty="0">
                <a:latin typeface="Arial Nova"/>
                <a:ea typeface="+mn-lt"/>
                <a:cs typeface="+mn-lt"/>
              </a:rPr>
              <a:t> do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veículo</a:t>
            </a:r>
            <a:r>
              <a:rPr lang="en-US" sz="1900" dirty="0">
                <a:latin typeface="Arial Nova"/>
                <a:ea typeface="+mn-lt"/>
                <a:cs typeface="+mn-lt"/>
              </a:rPr>
              <a:t> e da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distância</a:t>
            </a:r>
            <a:r>
              <a:rPr lang="en-US" sz="1900" dirty="0">
                <a:latin typeface="Arial Nova"/>
                <a:ea typeface="+mn-lt"/>
                <a:cs typeface="+mn-lt"/>
              </a:rPr>
              <a:t> do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trajeto</a:t>
            </a:r>
            <a:r>
              <a:rPr lang="en-US" sz="1900" dirty="0">
                <a:latin typeface="Arial Nova"/>
                <a:ea typeface="+mn-lt"/>
                <a:cs typeface="+mn-lt"/>
              </a:rPr>
              <a:t>. Inclusive,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existem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tecnologias</a:t>
            </a:r>
            <a:r>
              <a:rPr lang="en-US" sz="1900" dirty="0">
                <a:latin typeface="Arial Nova"/>
                <a:ea typeface="+mn-lt"/>
                <a:cs typeface="+mn-lt"/>
              </a:rPr>
              <a:t> (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como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uma</a:t>
            </a:r>
            <a:r>
              <a:rPr lang="en-US" sz="1900" dirty="0">
                <a:latin typeface="Arial Nova"/>
                <a:ea typeface="+mn-lt"/>
                <a:cs typeface="+mn-lt"/>
              </a:rPr>
              <a:t> que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apresentaremos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nos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próximos</a:t>
            </a:r>
            <a:r>
              <a:rPr lang="en-US" sz="1900" dirty="0">
                <a:latin typeface="Arial Nova"/>
                <a:ea typeface="+mn-lt"/>
                <a:cs typeface="+mn-lt"/>
              </a:rPr>
              <a:t> slides) que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fazem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justamente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este</a:t>
            </a:r>
            <a:r>
              <a:rPr lang="en-US" sz="1900" dirty="0">
                <a:latin typeface="Arial Nova"/>
                <a:ea typeface="+mn-lt"/>
                <a:cs typeface="+mn-lt"/>
              </a:rPr>
              <a:t> </a:t>
            </a:r>
            <a:r>
              <a:rPr lang="en-US" sz="1900" dirty="0" err="1">
                <a:latin typeface="Arial Nova"/>
                <a:ea typeface="+mn-lt"/>
                <a:cs typeface="+mn-lt"/>
              </a:rPr>
              <a:t>cálculo</a:t>
            </a:r>
            <a:r>
              <a:rPr lang="en-US" sz="1900" dirty="0">
                <a:latin typeface="Arial Nova"/>
                <a:ea typeface="+mn-lt"/>
                <a:cs typeface="+mn-l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29416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sky, water, boat&#10;&#10;Description automatically generated">
            <a:extLst>
              <a:ext uri="{FF2B5EF4-FFF2-40B4-BE49-F238E27FC236}">
                <a16:creationId xmlns:a16="http://schemas.microsoft.com/office/drawing/2014/main" id="{D517DA1E-582F-47F6-396D-EBE40ED6D5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933667-7E55-6B19-B79C-290B86A36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NAVIOS</a:t>
            </a:r>
            <a:endParaRPr lang="en-US" sz="60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D70EF-FE97-F037-29AF-1A84DD352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359" y="3671485"/>
            <a:ext cx="10492345" cy="250071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2400" dirty="0">
                <a:latin typeface="Arial Nova"/>
                <a:ea typeface="+mn-lt"/>
                <a:cs typeface="+mn-lt"/>
              </a:rPr>
              <a:t>   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Em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navios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existem</a:t>
            </a:r>
            <a:r>
              <a:rPr lang="en-US" sz="2400" dirty="0">
                <a:latin typeface="Arial Nova"/>
                <a:ea typeface="+mn-lt"/>
                <a:cs typeface="+mn-lt"/>
              </a:rPr>
              <a:t> outros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conceitos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físicos</a:t>
            </a:r>
            <a:r>
              <a:rPr lang="en-US" sz="2400" dirty="0">
                <a:latin typeface="Arial Nova"/>
                <a:ea typeface="+mn-lt"/>
                <a:cs typeface="+mn-lt"/>
              </a:rPr>
              <a:t>, que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explicam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como</a:t>
            </a:r>
            <a:r>
              <a:rPr lang="en-US" sz="2400" dirty="0">
                <a:latin typeface="Arial Nova"/>
                <a:ea typeface="+mn-lt"/>
                <a:cs typeface="+mn-lt"/>
              </a:rPr>
              <a:t> que um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cargueiro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por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exemplo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consegue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flutuar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na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água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mesmo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tendo</a:t>
            </a:r>
            <a:r>
              <a:rPr lang="en-US" sz="2400" dirty="0">
                <a:latin typeface="Arial Nova"/>
                <a:ea typeface="+mn-lt"/>
                <a:cs typeface="+mn-lt"/>
              </a:rPr>
              <a:t> um peso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gigantesco</a:t>
            </a:r>
            <a:r>
              <a:rPr lang="en-US" sz="2400" dirty="0">
                <a:latin typeface="Arial Nova"/>
                <a:ea typeface="+mn-lt"/>
                <a:cs typeface="+mn-lt"/>
              </a:rPr>
              <a:t>.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Resumidamente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quatro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coisas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explicam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este</a:t>
            </a:r>
            <a:r>
              <a:rPr lang="en-US" sz="2400" dirty="0">
                <a:latin typeface="Arial Nova"/>
                <a:ea typeface="+mn-lt"/>
                <a:cs typeface="+mn-lt"/>
              </a:rPr>
              <a:t>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fenômeno</a:t>
            </a:r>
            <a:r>
              <a:rPr lang="en-US" sz="2400" dirty="0">
                <a:latin typeface="Arial Nova"/>
                <a:ea typeface="+mn-lt"/>
                <a:cs typeface="+mn-lt"/>
              </a:rPr>
              <a:t>: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gravidade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deslocamento</a:t>
            </a:r>
            <a:r>
              <a:rPr lang="en-US" sz="2400" dirty="0">
                <a:latin typeface="Arial Nova"/>
                <a:ea typeface="+mn-lt"/>
                <a:cs typeface="+mn-lt"/>
              </a:rPr>
              <a:t>,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flutuação</a:t>
            </a:r>
            <a:r>
              <a:rPr lang="en-US" sz="2400" dirty="0">
                <a:latin typeface="Arial Nova"/>
                <a:ea typeface="+mn-lt"/>
                <a:cs typeface="+mn-lt"/>
              </a:rPr>
              <a:t> e </a:t>
            </a:r>
            <a:r>
              <a:rPr lang="en-US" sz="2400" dirty="0" err="1">
                <a:latin typeface="Arial Nova"/>
                <a:ea typeface="+mn-lt"/>
                <a:cs typeface="+mn-lt"/>
              </a:rPr>
              <a:t>densidade</a:t>
            </a:r>
            <a:r>
              <a:rPr lang="en-US" sz="2400" dirty="0">
                <a:latin typeface="Arial Nova"/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endParaRPr lang="en-US" sz="2400" dirty="0">
              <a:latin typeface="Arial Nova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27796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C2CBB4-721A-058C-36B9-1A414031A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548464"/>
            <a:ext cx="3934186" cy="2228074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NAVIO, GRAVIDADE E O EMPUXO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B4127-93AA-07AE-28F7-1ECBF40F3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2" y="2962279"/>
            <a:ext cx="3926424" cy="366535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gravidade</a:t>
            </a:r>
            <a:r>
              <a:rPr lang="en-US" sz="2000" dirty="0">
                <a:latin typeface="Arial Nova"/>
                <a:ea typeface="+mn-lt"/>
                <a:cs typeface="+mn-lt"/>
              </a:rPr>
              <a:t> é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força</a:t>
            </a:r>
            <a:r>
              <a:rPr lang="en-US" sz="2000" dirty="0">
                <a:latin typeface="Arial Nova"/>
                <a:ea typeface="+mn-lt"/>
                <a:cs typeface="+mn-lt"/>
              </a:rPr>
              <a:t>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puxa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 para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baixo</a:t>
            </a:r>
            <a:r>
              <a:rPr lang="en-US" sz="2000" dirty="0">
                <a:latin typeface="Arial Nova"/>
                <a:ea typeface="+mn-lt"/>
                <a:cs typeface="+mn-lt"/>
              </a:rPr>
              <a:t>.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Entretanto</a:t>
            </a:r>
            <a:r>
              <a:rPr lang="en-US" sz="2000" dirty="0">
                <a:latin typeface="Arial Nova"/>
                <a:ea typeface="+mn-lt"/>
                <a:cs typeface="+mn-lt"/>
              </a:rPr>
              <a:t>,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flutuação</a:t>
            </a:r>
            <a:r>
              <a:rPr lang="en-US" sz="2000" dirty="0">
                <a:latin typeface="Arial Nova"/>
                <a:ea typeface="+mn-lt"/>
                <a:cs typeface="+mn-lt"/>
              </a:rPr>
              <a:t> do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,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força</a:t>
            </a:r>
            <a:r>
              <a:rPr lang="en-US" sz="2000" dirty="0">
                <a:latin typeface="Arial Nova"/>
                <a:ea typeface="+mn-lt"/>
                <a:cs typeface="+mn-lt"/>
              </a:rPr>
              <a:t> que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empurra</a:t>
            </a:r>
            <a:r>
              <a:rPr lang="en-US" sz="2000" dirty="0">
                <a:latin typeface="Arial Nova"/>
                <a:ea typeface="+mn-lt"/>
                <a:cs typeface="+mn-lt"/>
              </a:rPr>
              <a:t> para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cima</a:t>
            </a:r>
            <a:r>
              <a:rPr lang="en-US" sz="2000" dirty="0">
                <a:latin typeface="Arial Nova"/>
                <a:ea typeface="+mn-lt"/>
                <a:cs typeface="+mn-lt"/>
              </a:rPr>
              <a:t>, é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influenciada</a:t>
            </a:r>
            <a:r>
              <a:rPr lang="en-US" sz="2000" dirty="0">
                <a:latin typeface="Arial Nova"/>
                <a:ea typeface="+mn-lt"/>
                <a:cs typeface="+mn-lt"/>
              </a:rPr>
              <a:t> pela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densidade</a:t>
            </a:r>
            <a:r>
              <a:rPr lang="en-US" sz="2000" dirty="0">
                <a:latin typeface="Arial Nova"/>
                <a:ea typeface="+mn-lt"/>
                <a:cs typeface="+mn-lt"/>
              </a:rPr>
              <a:t>.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densidade</a:t>
            </a:r>
            <a:r>
              <a:rPr lang="en-US" sz="2000" dirty="0">
                <a:latin typeface="Arial Nova"/>
                <a:ea typeface="+mn-lt"/>
                <a:cs typeface="+mn-lt"/>
              </a:rPr>
              <a:t> do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 (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densidade</a:t>
            </a:r>
            <a:r>
              <a:rPr lang="en-US" sz="2000" dirty="0">
                <a:latin typeface="Arial Nova"/>
                <a:ea typeface="+mn-lt"/>
                <a:cs typeface="+mn-lt"/>
              </a:rPr>
              <a:t> =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massa</a:t>
            </a:r>
            <a:r>
              <a:rPr lang="en-US" sz="2000" dirty="0">
                <a:latin typeface="Arial Nova"/>
                <a:ea typeface="+mn-lt"/>
                <a:cs typeface="+mn-lt"/>
              </a:rPr>
              <a:t> / volume) é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calculada</a:t>
            </a:r>
            <a:r>
              <a:rPr lang="en-US" sz="2000" dirty="0">
                <a:latin typeface="Arial Nova"/>
                <a:ea typeface="+mn-lt"/>
                <a:cs typeface="+mn-lt"/>
              </a:rPr>
              <a:t> para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seja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igual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ou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levemente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menor</a:t>
            </a:r>
            <a:r>
              <a:rPr lang="en-US" sz="2000" dirty="0">
                <a:latin typeface="Arial Nova"/>
                <a:ea typeface="+mn-lt"/>
                <a:cs typeface="+mn-lt"/>
              </a:rPr>
              <a:t> do que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densidade</a:t>
            </a:r>
            <a:r>
              <a:rPr lang="en-US" sz="2000" dirty="0">
                <a:latin typeface="Arial Nova"/>
                <a:ea typeface="+mn-lt"/>
                <a:cs typeface="+mn-lt"/>
              </a:rPr>
              <a:t> da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água</a:t>
            </a:r>
            <a:r>
              <a:rPr lang="en-US" sz="2000" dirty="0">
                <a:latin typeface="Arial Nova"/>
                <a:ea typeface="+mn-lt"/>
                <a:cs typeface="+mn-lt"/>
              </a:rPr>
              <a:t>. Sendo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assim</a:t>
            </a:r>
            <a:r>
              <a:rPr lang="en-US" sz="2000" dirty="0">
                <a:latin typeface="Arial Nova"/>
                <a:ea typeface="+mn-lt"/>
                <a:cs typeface="+mn-lt"/>
              </a:rPr>
              <a:t>,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força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flutuação</a:t>
            </a:r>
            <a:r>
              <a:rPr lang="en-US" sz="2000" dirty="0">
                <a:latin typeface="Arial Nova"/>
                <a:ea typeface="+mn-lt"/>
                <a:cs typeface="+mn-lt"/>
              </a:rPr>
              <a:t> (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empuxo</a:t>
            </a:r>
            <a:r>
              <a:rPr lang="en-US" sz="2000" dirty="0">
                <a:latin typeface="Arial Nova"/>
                <a:ea typeface="+mn-lt"/>
                <a:cs typeface="+mn-lt"/>
              </a:rPr>
              <a:t>) do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consegue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aniquilar</a:t>
            </a:r>
            <a:r>
              <a:rPr lang="en-US" sz="2000" dirty="0">
                <a:latin typeface="Arial Nova"/>
                <a:ea typeface="+mn-lt"/>
                <a:cs typeface="+mn-lt"/>
              </a:rPr>
              <a:t>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gravidade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exercida</a:t>
            </a:r>
            <a:r>
              <a:rPr lang="en-US" sz="2000" dirty="0">
                <a:latin typeface="Arial Nova"/>
                <a:ea typeface="+mn-lt"/>
                <a:cs typeface="+mn-lt"/>
              </a:rPr>
              <a:t>.</a:t>
            </a:r>
          </a:p>
        </p:txBody>
      </p:sp>
      <p:pic>
        <p:nvPicPr>
          <p:cNvPr id="4" name="Picture 4" descr="Diagram, timeline&#10;&#10;Description automatically generated">
            <a:extLst>
              <a:ext uri="{FF2B5EF4-FFF2-40B4-BE49-F238E27FC236}">
                <a16:creationId xmlns:a16="http://schemas.microsoft.com/office/drawing/2014/main" id="{678854EC-B3EF-567C-0B56-9D8B85530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95" r="12216" b="-1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95021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F99F4A8-4063-CA77-FDC6-4964856FE6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53" r="18974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20" name="Freeform: Shape 10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Freeform: Shape 12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7BE0D0-438B-71DE-B893-925668492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Autofit/>
          </a:bodyPr>
          <a:lstStyle/>
          <a:p>
            <a:r>
              <a:rPr lang="en-US" sz="4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DESLOCAMENTO</a:t>
            </a:r>
            <a:endParaRPr lang="en-US" sz="48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16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E415A-FD73-1173-3C3C-1B940DDF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endParaRPr lang="en-US" sz="2000" dirty="0">
              <a:latin typeface="Arial Nova"/>
            </a:endParaRPr>
          </a:p>
          <a:p>
            <a:pPr>
              <a:buNone/>
            </a:pPr>
            <a:r>
              <a:rPr lang="en-US" sz="2000" dirty="0">
                <a:latin typeface="Arial Nova"/>
                <a:ea typeface="+mn-lt"/>
                <a:cs typeface="+mn-lt"/>
              </a:rPr>
              <a:t>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onde</a:t>
            </a:r>
            <a:r>
              <a:rPr lang="en-US" sz="2000" dirty="0">
                <a:latin typeface="Arial Nova"/>
                <a:ea typeface="+mn-lt"/>
                <a:cs typeface="+mn-lt"/>
              </a:rPr>
              <a:t>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entra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deslocamento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nisso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tudo</a:t>
            </a:r>
            <a:r>
              <a:rPr lang="en-US" sz="2000" dirty="0">
                <a:latin typeface="Arial Nova"/>
                <a:ea typeface="+mn-lt"/>
                <a:cs typeface="+mn-lt"/>
              </a:rPr>
              <a:t>? "A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razão</a:t>
            </a:r>
            <a:r>
              <a:rPr lang="en-US" sz="2000" dirty="0">
                <a:latin typeface="Arial Nova"/>
                <a:ea typeface="+mn-lt"/>
                <a:cs typeface="+mn-lt"/>
              </a:rPr>
              <a:t> pela qual um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flutua</a:t>
            </a:r>
            <a:r>
              <a:rPr lang="en-US" sz="2000" dirty="0">
                <a:latin typeface="Arial Nova"/>
                <a:ea typeface="+mn-lt"/>
                <a:cs typeface="+mn-lt"/>
              </a:rPr>
              <a:t> é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ele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desloca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muita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água</a:t>
            </a:r>
            <a:r>
              <a:rPr lang="en-US" sz="2000" dirty="0">
                <a:latin typeface="Arial Nova"/>
                <a:ea typeface="+mn-lt"/>
                <a:cs typeface="+mn-lt"/>
              </a:rPr>
              <a:t>.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água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deslocada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quer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voltar</a:t>
            </a:r>
            <a:r>
              <a:rPr lang="en-US" sz="2000" dirty="0">
                <a:latin typeface="Arial Nova"/>
                <a:ea typeface="+mn-lt"/>
                <a:cs typeface="+mn-lt"/>
              </a:rPr>
              <a:t> para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sua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localização</a:t>
            </a:r>
            <a:r>
              <a:rPr lang="en-US" sz="2000" dirty="0">
                <a:latin typeface="Arial Nova"/>
                <a:ea typeface="+mn-lt"/>
                <a:cs typeface="+mn-lt"/>
              </a:rPr>
              <a:t> original,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onde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está</a:t>
            </a:r>
            <a:r>
              <a:rPr lang="en-US" sz="2000" dirty="0">
                <a:latin typeface="Arial Nova"/>
                <a:ea typeface="+mn-lt"/>
                <a:cs typeface="+mn-lt"/>
              </a:rPr>
              <a:t> agora, 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isso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empurra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 para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cima</a:t>
            </a:r>
            <a:r>
              <a:rPr lang="en-US" sz="2000" dirty="0">
                <a:latin typeface="Arial Nova"/>
                <a:ea typeface="+mn-lt"/>
                <a:cs typeface="+mn-lt"/>
              </a:rPr>
              <a:t>.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força</a:t>
            </a:r>
            <a:r>
              <a:rPr lang="en-US" sz="2000" dirty="0">
                <a:latin typeface="Arial Nova"/>
                <a:ea typeface="+mn-lt"/>
                <a:cs typeface="+mn-lt"/>
              </a:rPr>
              <a:t>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empurra</a:t>
            </a:r>
            <a:r>
              <a:rPr lang="en-US" sz="2000" dirty="0">
                <a:latin typeface="Arial Nova"/>
                <a:ea typeface="+mn-lt"/>
                <a:cs typeface="+mn-lt"/>
              </a:rPr>
              <a:t> a nave para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cima</a:t>
            </a:r>
            <a:r>
              <a:rPr lang="en-US" sz="2000" dirty="0">
                <a:latin typeface="Arial Nova"/>
                <a:ea typeface="+mn-lt"/>
                <a:cs typeface="+mn-lt"/>
              </a:rPr>
              <a:t> é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chamada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força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flutuação</a:t>
            </a:r>
            <a:r>
              <a:rPr lang="en-US" sz="2000" dirty="0">
                <a:latin typeface="Arial Nova"/>
                <a:ea typeface="+mn-lt"/>
                <a:cs typeface="+mn-lt"/>
              </a:rPr>
              <a:t>.".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Isso</a:t>
            </a:r>
            <a:r>
              <a:rPr lang="en-US" sz="2000" dirty="0">
                <a:latin typeface="Arial Nova"/>
                <a:ea typeface="+mn-lt"/>
                <a:cs typeface="+mn-lt"/>
              </a:rPr>
              <a:t> é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diz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princípio</a:t>
            </a:r>
            <a:r>
              <a:rPr lang="en-US" sz="2000" dirty="0">
                <a:latin typeface="Arial Nova"/>
                <a:ea typeface="+mn-lt"/>
                <a:cs typeface="+mn-lt"/>
              </a:rPr>
              <a:t> de Arquimedes.</a:t>
            </a:r>
          </a:p>
          <a:p>
            <a:pPr marL="0" indent="0">
              <a:buNone/>
            </a:pPr>
            <a:endParaRPr lang="en-US" sz="2000" dirty="0">
              <a:latin typeface="Arial Nova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9891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7741A-369B-7785-ECEB-8D3760E2E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470" y="978619"/>
            <a:ext cx="4158599" cy="1120535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Dubai"/>
                <a:ea typeface="Calibri Light"/>
                <a:cs typeface="Calibri Light"/>
              </a:rPr>
              <a:t>DESLOCAMENTO</a:t>
            </a:r>
            <a:endParaRPr lang="en-US" sz="4000" b="1">
              <a:solidFill>
                <a:schemeClr val="accent1">
                  <a:lumMod val="60000"/>
                  <a:lumOff val="40000"/>
                </a:schemeClr>
              </a:solidFill>
              <a:latin typeface="Dubai"/>
              <a:cs typeface="Duba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C1364-79D5-A6E1-0028-7505D7298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endParaRPr lang="en-US" sz="2000" dirty="0">
              <a:latin typeface="Arial Nova"/>
            </a:endParaRPr>
          </a:p>
          <a:p>
            <a:pPr marL="0" indent="0">
              <a:buNone/>
            </a:pPr>
            <a:r>
              <a:rPr lang="en-US" sz="2000" dirty="0" err="1">
                <a:latin typeface="Arial Nova"/>
                <a:ea typeface="+mn-lt"/>
                <a:cs typeface="+mn-lt"/>
              </a:rPr>
              <a:t>Basicamente</a:t>
            </a:r>
            <a:r>
              <a:rPr lang="en-US" sz="2000" dirty="0">
                <a:latin typeface="Arial Nova"/>
                <a:ea typeface="+mn-lt"/>
                <a:cs typeface="+mn-lt"/>
              </a:rPr>
              <a:t>,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ideia</a:t>
            </a:r>
            <a:r>
              <a:rPr lang="en-US" sz="2000" dirty="0">
                <a:latin typeface="Arial Nova"/>
                <a:ea typeface="+mn-lt"/>
                <a:cs typeface="+mn-lt"/>
              </a:rPr>
              <a:t> é de que, se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quantidade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água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deslocada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quando</a:t>
            </a:r>
            <a:r>
              <a:rPr lang="en-US" sz="2000" dirty="0">
                <a:latin typeface="Arial Nova"/>
                <a:ea typeface="+mn-lt"/>
                <a:cs typeface="+mn-lt"/>
              </a:rPr>
              <a:t>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 se move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pelo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oceano</a:t>
            </a:r>
            <a:r>
              <a:rPr lang="en-US" sz="2000" dirty="0">
                <a:latin typeface="Arial Nova"/>
                <a:ea typeface="+mn-lt"/>
                <a:cs typeface="+mn-lt"/>
              </a:rPr>
              <a:t>, 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tendência</a:t>
            </a:r>
            <a:r>
              <a:rPr lang="en-US" sz="2000" dirty="0">
                <a:latin typeface="Arial Nova"/>
                <a:ea typeface="+mn-lt"/>
                <a:cs typeface="+mn-lt"/>
              </a:rPr>
              <a:t> é que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flutue</a:t>
            </a:r>
            <a:r>
              <a:rPr lang="en-US" sz="2000" dirty="0">
                <a:latin typeface="Arial Nova"/>
                <a:ea typeface="+mn-lt"/>
                <a:cs typeface="+mn-lt"/>
              </a:rPr>
              <a:t>, visto que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essa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quantidade</a:t>
            </a:r>
            <a:r>
              <a:rPr lang="en-US" sz="2000" dirty="0">
                <a:latin typeface="Arial Nova"/>
                <a:ea typeface="+mn-lt"/>
                <a:cs typeface="+mn-lt"/>
              </a:rPr>
              <a:t> de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água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quer</a:t>
            </a:r>
            <a:r>
              <a:rPr lang="en-US" sz="2000" dirty="0">
                <a:latin typeface="Arial Nova"/>
                <a:ea typeface="+mn-lt"/>
                <a:cs typeface="+mn-lt"/>
              </a:rPr>
              <a:t> "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retornar</a:t>
            </a:r>
            <a:r>
              <a:rPr lang="en-US" sz="2000" dirty="0">
                <a:latin typeface="Arial Nova"/>
                <a:ea typeface="+mn-lt"/>
                <a:cs typeface="+mn-lt"/>
              </a:rPr>
              <a:t>"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seu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espaço</a:t>
            </a:r>
            <a:r>
              <a:rPr lang="en-US" sz="2000" dirty="0">
                <a:latin typeface="Arial Nova"/>
                <a:ea typeface="+mn-lt"/>
                <a:cs typeface="+mn-lt"/>
              </a:rPr>
              <a:t> original,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roubado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pelo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. O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navio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então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acaba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sendo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empuxado</a:t>
            </a:r>
            <a:r>
              <a:rPr lang="en-US" sz="2000" dirty="0">
                <a:latin typeface="Arial Nova"/>
                <a:ea typeface="+mn-lt"/>
                <a:cs typeface="+mn-lt"/>
              </a:rPr>
              <a:t> pela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própria</a:t>
            </a:r>
            <a:r>
              <a:rPr lang="en-US" sz="2000" dirty="0">
                <a:latin typeface="Arial Nova"/>
                <a:ea typeface="+mn-lt"/>
                <a:cs typeface="+mn-lt"/>
              </a:rPr>
              <a:t> </a:t>
            </a:r>
            <a:r>
              <a:rPr lang="en-US" sz="2000" dirty="0" err="1">
                <a:latin typeface="Arial Nova"/>
                <a:ea typeface="+mn-lt"/>
                <a:cs typeface="+mn-lt"/>
              </a:rPr>
              <a:t>água</a:t>
            </a:r>
            <a:r>
              <a:rPr lang="en-US" sz="2000" dirty="0">
                <a:latin typeface="Arial Nova"/>
                <a:ea typeface="+mn-lt"/>
                <a:cs typeface="+mn-lt"/>
              </a:rPr>
              <a:t>.</a:t>
            </a:r>
          </a:p>
        </p:txBody>
      </p:sp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D0024A05-3DC4-7108-2E69-19C363E1F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8487" y="630936"/>
            <a:ext cx="6621138" cy="549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16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USO DA FÍSICA NO TRANSPORTE DE PESSOAS E DE CARGA</vt:lpstr>
      <vt:lpstr>ESTUDO DA FÍSICA NOS TRANSPORTES</vt:lpstr>
      <vt:lpstr>CARROS E CINTOS DE SEGURANÇA</vt:lpstr>
      <vt:lpstr>ATRITO</vt:lpstr>
      <vt:lpstr>VELOCIDADE E DESLOCAMENTO</vt:lpstr>
      <vt:lpstr>NAVIOS</vt:lpstr>
      <vt:lpstr>NAVIO, GRAVIDADE E O EMPUXO</vt:lpstr>
      <vt:lpstr>DESLOCAMENTO</vt:lpstr>
      <vt:lpstr>DESLOCAMENTO</vt:lpstr>
      <vt:lpstr>AVIÕES E BERNOULLI</vt:lpstr>
      <vt:lpstr>AVIÕES E CONCEITOS</vt:lpstr>
      <vt:lpstr>GOOGLE MAPS</vt:lpstr>
      <vt:lpstr>GOOGLE MAPS</vt:lpstr>
      <vt:lpstr>GOOGLE MAPS</vt:lpstr>
      <vt:lpstr>GOOGLE MAPS</vt:lpstr>
      <vt:lpstr>GOOGLE MAPS</vt:lpstr>
      <vt:lpstr>VANTAGENS</vt:lpstr>
      <vt:lpstr>DESVANTAGENS</vt:lpstr>
      <vt:lpstr>REFERÊNCIAS BIBLIOGRÁFICAS</vt:lpstr>
      <vt:lpstr>CRÉDITOS FINAIS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286</cp:revision>
  <dcterms:created xsi:type="dcterms:W3CDTF">2022-09-19T02:03:15Z</dcterms:created>
  <dcterms:modified xsi:type="dcterms:W3CDTF">2022-09-19T03:07:09Z</dcterms:modified>
</cp:coreProperties>
</file>

<file path=docProps/thumbnail.jpeg>
</file>